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54"/>
  </p:handoutMasterIdLst>
  <p:sldIdLst>
    <p:sldId id="1931" r:id="rId3"/>
    <p:sldId id="1847" r:id="rId4"/>
    <p:sldId id="1933" r:id="rId5"/>
    <p:sldId id="2106" r:id="rId6"/>
    <p:sldId id="2107" r:id="rId7"/>
    <p:sldId id="2108" r:id="rId8"/>
    <p:sldId id="2109" r:id="rId9"/>
    <p:sldId id="2110" r:id="rId10"/>
    <p:sldId id="2111" r:id="rId11"/>
    <p:sldId id="2112" r:id="rId12"/>
    <p:sldId id="2113" r:id="rId13"/>
    <p:sldId id="2114" r:id="rId14"/>
    <p:sldId id="1950" r:id="rId15"/>
    <p:sldId id="2115" r:id="rId17"/>
    <p:sldId id="2123" r:id="rId18"/>
    <p:sldId id="2117" r:id="rId19"/>
    <p:sldId id="2153" r:id="rId20"/>
    <p:sldId id="2118" r:id="rId21"/>
    <p:sldId id="2119" r:id="rId22"/>
    <p:sldId id="2120" r:id="rId23"/>
    <p:sldId id="2121" r:id="rId24"/>
    <p:sldId id="2122" r:id="rId25"/>
    <p:sldId id="2154" r:id="rId26"/>
    <p:sldId id="2155" r:id="rId27"/>
    <p:sldId id="2157" r:id="rId28"/>
    <p:sldId id="2158" r:id="rId29"/>
    <p:sldId id="2159" r:id="rId30"/>
    <p:sldId id="2160" r:id="rId31"/>
    <p:sldId id="2124" r:id="rId32"/>
    <p:sldId id="2125" r:id="rId33"/>
    <p:sldId id="2126" r:id="rId34"/>
    <p:sldId id="2127" r:id="rId35"/>
    <p:sldId id="2128" r:id="rId36"/>
    <p:sldId id="2129" r:id="rId37"/>
    <p:sldId id="2130" r:id="rId38"/>
    <p:sldId id="2131" r:id="rId39"/>
    <p:sldId id="2133" r:id="rId40"/>
    <p:sldId id="2132" r:id="rId41"/>
    <p:sldId id="2134" r:id="rId42"/>
    <p:sldId id="2135" r:id="rId43"/>
    <p:sldId id="2136" r:id="rId44"/>
    <p:sldId id="2137" r:id="rId45"/>
    <p:sldId id="2138" r:id="rId46"/>
    <p:sldId id="2139" r:id="rId47"/>
    <p:sldId id="2140" r:id="rId48"/>
    <p:sldId id="2141" r:id="rId49"/>
    <p:sldId id="2142" r:id="rId50"/>
    <p:sldId id="2143" r:id="rId51"/>
    <p:sldId id="2144" r:id="rId52"/>
    <p:sldId id="2105" r:id="rId53"/>
  </p:sldIdLst>
  <p:sldSz cx="9144000" cy="6858000" type="screen4x3"/>
  <p:notesSz cx="7099300" cy="10234295"/>
  <p:custDataLst>
    <p:tags r:id="rId58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0" userDrawn="1">
          <p15:clr>
            <a:srgbClr val="A4A3A4"/>
          </p15:clr>
        </p15:guide>
        <p15:guide id="2" pos="29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  <a:srgbClr val="CCECFF"/>
    <a:srgbClr val="FFCC99"/>
    <a:srgbClr val="990000"/>
    <a:srgbClr val="CCFFCC"/>
    <a:srgbClr val="EAEAEA"/>
    <a:srgbClr val="FF0000"/>
    <a:srgbClr val="0000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12"/>
    <p:restoredTop sz="84771"/>
  </p:normalViewPr>
  <p:slideViewPr>
    <p:cSldViewPr snapToGrid="0" snapToObjects="1" showGuides="1">
      <p:cViewPr varScale="1">
        <p:scale>
          <a:sx n="125" d="100"/>
          <a:sy n="125" d="100"/>
        </p:scale>
        <p:origin x="1330" y="72"/>
      </p:cViewPr>
      <p:guideLst>
        <p:guide orient="horz" pos="2170"/>
        <p:guide pos="29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8" Type="http://schemas.openxmlformats.org/officeDocument/2006/relationships/tags" Target="tags/tag1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handoutMaster" Target="handoutMasters/handoutMaster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514" name="页眉占位符 134451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6460" tIns="48230" rIns="96460" bIns="48230"/>
          <a:lstStyle>
            <a:lvl1pPr defTabSz="965200" eaLnBrk="1" hangingPunct="1">
              <a:buFont typeface="Arial" panose="020B0604020202020204" pitchFamily="34" charset="0"/>
              <a:buNone/>
              <a:defRPr sz="1300" b="0" noProof="1"/>
            </a:lvl1pPr>
          </a:lstStyle>
          <a:p>
            <a:pPr marL="0" marR="0" lvl="0" indent="0" algn="l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3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44515" name="日期占位符 1344514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6460" tIns="48230" rIns="96460" bIns="48230"/>
          <a:lstStyle>
            <a:lvl1pPr algn="r" defTabSz="965200" eaLnBrk="1" hangingPunct="1">
              <a:buFont typeface="Arial" panose="020B0604020202020204" pitchFamily="34" charset="0"/>
              <a:buNone/>
              <a:defRPr sz="1300" b="0" noProof="1"/>
            </a:lvl1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44516" name="页脚占位符 1344515"/>
          <p:cNvSpPr>
            <a:spLocks noGrp="1"/>
          </p:cNvSpPr>
          <p:nvPr>
            <p:ph type="ftr" sz="quarter" idx="2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6460" tIns="48230" rIns="96460" bIns="48230" anchor="b"/>
          <a:lstStyle>
            <a:lvl1pPr defTabSz="965200" eaLnBrk="1" hangingPunct="1">
              <a:buFont typeface="Arial" panose="020B0604020202020204" pitchFamily="34" charset="0"/>
              <a:buNone/>
              <a:defRPr sz="1300" b="0" noProof="1"/>
            </a:lvl1pPr>
          </a:lstStyle>
          <a:p>
            <a:pPr marL="0" marR="0" lvl="0" indent="0" algn="l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3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44517" name="灯片编号占位符 1344516"/>
          <p:cNvSpPr>
            <a:spLocks noGrp="1"/>
          </p:cNvSpPr>
          <p:nvPr>
            <p:ph type="sldNum" sz="quarter" idx="3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6460" tIns="48230" rIns="96460" bIns="48230" anchor="b"/>
          <a:lstStyle>
            <a:lvl1pPr algn="r" defTabSz="965200" eaLnBrk="1" hangingPunct="1">
              <a:buFont typeface="Arial" panose="020B0604020202020204" pitchFamily="34" charset="0"/>
              <a:buNone/>
              <a:defRPr sz="1300" b="0" noProof="1">
                <a:cs typeface="+mn-ea"/>
              </a:defRPr>
            </a:lvl1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6B2B015-3996-4410-9EC3-651E55592BCA}" type="slidenum">
              <a:rPr kumimoji="0" lang="en-US" altLang="zh-CN" sz="13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sz="13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页眉占位符 3379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6460" tIns="48230" rIns="96460" bIns="48230"/>
          <a:lstStyle>
            <a:lvl1pPr defTabSz="965200" eaLnBrk="1" hangingPunct="1">
              <a:buFont typeface="Arial" panose="020B0604020202020204" pitchFamily="34" charset="0"/>
              <a:buNone/>
              <a:defRPr sz="1300" b="0" noProof="1"/>
            </a:lvl1pPr>
          </a:lstStyle>
          <a:p>
            <a:pPr marL="0" marR="0" lvl="0" indent="0" algn="l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3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795" name="日期占位符 33794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6460" tIns="48230" rIns="96460" bIns="48230"/>
          <a:lstStyle>
            <a:lvl1pPr algn="r" defTabSz="965200" eaLnBrk="1" hangingPunct="1">
              <a:buFont typeface="Arial" panose="020B0604020202020204" pitchFamily="34" charset="0"/>
              <a:buNone/>
              <a:defRPr sz="1300" b="0" noProof="1"/>
            </a:lvl1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84" name="幻灯片图像占位符 3379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149" name="文本占位符 33796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946150" y="4860925"/>
            <a:ext cx="5207000" cy="46069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460" tIns="48230" rIns="96460" bIns="4823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798" name="页脚占位符 33797"/>
          <p:cNvSpPr>
            <a:spLocks noGrp="1"/>
          </p:cNvSpPr>
          <p:nvPr>
            <p:ph type="ftr" sz="quarter" idx="4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6460" tIns="48230" rIns="96460" bIns="48230" anchor="b"/>
          <a:lstStyle>
            <a:lvl1pPr defTabSz="965200" eaLnBrk="1" hangingPunct="1">
              <a:buFont typeface="Arial" panose="020B0604020202020204" pitchFamily="34" charset="0"/>
              <a:buNone/>
              <a:defRPr sz="1300" b="0" noProof="1"/>
            </a:lvl1pPr>
          </a:lstStyle>
          <a:p>
            <a:pPr marL="0" marR="0" lvl="0" indent="0" algn="l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3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799" name="灯片编号占位符 33798"/>
          <p:cNvSpPr>
            <a:spLocks noGrp="1"/>
          </p:cNvSpPr>
          <p:nvPr>
            <p:ph type="sldNum" sz="quarter" idx="5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6460" tIns="48230" rIns="96460" bIns="48230" anchor="b"/>
          <a:lstStyle>
            <a:lvl1pPr algn="r" defTabSz="965200" eaLnBrk="1" hangingPunct="1">
              <a:buFont typeface="Arial" panose="020B0604020202020204" pitchFamily="34" charset="0"/>
              <a:buNone/>
              <a:defRPr sz="1300" b="0" noProof="1">
                <a:cs typeface="+mn-ea"/>
              </a:defRPr>
            </a:lvl1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62800D4-4F64-493E-8709-4AC479769CAE}" type="slidenum">
              <a:rPr kumimoji="0" lang="en-US" altLang="zh-CN" sz="13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sz="13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lvl="5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239718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文本占位符 2397186"/>
          <p:cNvSpPr>
            <a:spLocks noGrp="1"/>
          </p:cNvSpPr>
          <p:nvPr>
            <p:ph type="body"/>
          </p:nvPr>
        </p:nvSpPr>
        <p:spPr/>
        <p:txBody>
          <a:bodyPr wrap="square" lIns="96460" tIns="48230" rIns="96460" bIns="48230" anchor="t" anchorCtr="0"/>
          <a:lstStyle/>
          <a:p>
            <a:pPr lvl="0" eaLnBrk="1" hangingPunct="1"/>
            <a:r>
              <a:rPr lang="zh-CN" altLang="en-US" dirty="0"/>
              <a:t>但这些动作有些速度慢，有些速度快。如：多媒体应用系统就是多速率行为的典型例子，多媒体数据流的音频和视频部分以不同的速率播放，但是它们必须保持同步。</a:t>
            </a:r>
            <a:endParaRPr lang="zh-CN" altLang="en-US" dirty="0"/>
          </a:p>
        </p:txBody>
      </p:sp>
      <p:sp>
        <p:nvSpPr>
          <p:cNvPr id="31747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/>
        <p:txBody>
          <a:bodyPr vert="horz" wrap="square" lIns="96460" tIns="48230" rIns="96460" bIns="48230" numCol="1" anchor="b" anchorCtr="0" compatLnSpc="1"/>
          <a:lstStyle>
            <a:lvl1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F24B18-FC8C-4CD9-B10A-24BF737E9225}" type="slidenum">
              <a:rPr kumimoji="0" lang="zh-CN" altLang="en-US" sz="1300" b="0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239718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文本占位符 2397186"/>
          <p:cNvSpPr>
            <a:spLocks noGrp="1"/>
          </p:cNvSpPr>
          <p:nvPr>
            <p:ph type="body"/>
          </p:nvPr>
        </p:nvSpPr>
        <p:spPr/>
        <p:txBody>
          <a:bodyPr wrap="square" lIns="96460" tIns="48230" rIns="96460" bIns="48230" anchor="t" anchorCtr="0"/>
          <a:lstStyle/>
          <a:p>
            <a:pPr lvl="0" eaLnBrk="1" hangingPunct="1"/>
            <a:r>
              <a:rPr lang="zh-CN" altLang="en-US" dirty="0"/>
              <a:t>但这些动作有些速度慢，有些速度快。如：多媒体应用系统就是多速率行为的典型例子，多媒体数据流的音频和视频部分以不同的速率播放，但是它们必须保持同步。</a:t>
            </a:r>
            <a:endParaRPr lang="zh-CN" altLang="en-US" dirty="0"/>
          </a:p>
        </p:txBody>
      </p:sp>
      <p:sp>
        <p:nvSpPr>
          <p:cNvPr id="31747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/>
        <p:txBody>
          <a:bodyPr vert="horz" wrap="square" lIns="96460" tIns="48230" rIns="96460" bIns="48230" numCol="1" anchor="b" anchorCtr="0" compatLnSpc="1"/>
          <a:lstStyle>
            <a:lvl1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F24B18-FC8C-4CD9-B10A-24BF737E9225}" type="slidenum">
              <a:rPr kumimoji="0" lang="zh-CN" altLang="en-US" sz="1300" b="0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239718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文本占位符 2397186"/>
          <p:cNvSpPr>
            <a:spLocks noGrp="1"/>
          </p:cNvSpPr>
          <p:nvPr>
            <p:ph type="body"/>
          </p:nvPr>
        </p:nvSpPr>
        <p:spPr/>
        <p:txBody>
          <a:bodyPr wrap="square" lIns="96460" tIns="48230" rIns="96460" bIns="48230" anchor="t" anchorCtr="0"/>
          <a:lstStyle/>
          <a:p>
            <a:pPr lvl="0" eaLnBrk="1" hangingPunct="1"/>
            <a:r>
              <a:rPr lang="zh-CN" altLang="en-US" dirty="0"/>
              <a:t>但这些动作有些速度慢，有些速度快。如：多媒体应用系统就是多速率行为的典型例子，多媒体数据流的音频和视频部分以不同的速率播放，但是它们必须保持同步。</a:t>
            </a:r>
            <a:endParaRPr lang="zh-CN" altLang="en-US" dirty="0"/>
          </a:p>
        </p:txBody>
      </p:sp>
      <p:sp>
        <p:nvSpPr>
          <p:cNvPr id="31747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/>
        <p:txBody>
          <a:bodyPr vert="horz" wrap="square" lIns="96460" tIns="48230" rIns="96460" bIns="48230" numCol="1" anchor="b" anchorCtr="0" compatLnSpc="1"/>
          <a:lstStyle>
            <a:lvl1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F24B18-FC8C-4CD9-B10A-24BF737E9225}" type="slidenum">
              <a:rPr kumimoji="0" lang="zh-CN" altLang="en-US" sz="1300" b="0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239718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文本占位符 2397186"/>
          <p:cNvSpPr>
            <a:spLocks noGrp="1"/>
          </p:cNvSpPr>
          <p:nvPr>
            <p:ph type="body"/>
          </p:nvPr>
        </p:nvSpPr>
        <p:spPr/>
        <p:txBody>
          <a:bodyPr wrap="square" lIns="96460" tIns="48230" rIns="96460" bIns="48230" anchor="t" anchorCtr="0"/>
          <a:lstStyle/>
          <a:p>
            <a:pPr lvl="0" eaLnBrk="1" hangingPunct="1"/>
            <a:r>
              <a:rPr lang="zh-CN" altLang="en-US" dirty="0"/>
              <a:t>但这些动作有些速度慢，有些速度快。如：多媒体应用系统就是多速率行为的典型例子，多媒体数据流的音频和视频部分以不同的速率播放，但是它们必须保持同步。</a:t>
            </a:r>
            <a:endParaRPr lang="zh-CN" altLang="en-US" dirty="0"/>
          </a:p>
        </p:txBody>
      </p:sp>
      <p:sp>
        <p:nvSpPr>
          <p:cNvPr id="31747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/>
        <p:txBody>
          <a:bodyPr vert="horz" wrap="square" lIns="96460" tIns="48230" rIns="96460" bIns="48230" numCol="1" anchor="b" anchorCtr="0" compatLnSpc="1"/>
          <a:lstStyle>
            <a:lvl1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F24B18-FC8C-4CD9-B10A-24BF737E9225}" type="slidenum">
              <a:rPr kumimoji="0" lang="zh-CN" altLang="en-US" sz="1300" b="0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239718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文本占位符 2397186"/>
          <p:cNvSpPr>
            <a:spLocks noGrp="1"/>
          </p:cNvSpPr>
          <p:nvPr>
            <p:ph type="body"/>
          </p:nvPr>
        </p:nvSpPr>
        <p:spPr/>
        <p:txBody>
          <a:bodyPr wrap="square" lIns="96460" tIns="48230" rIns="96460" bIns="48230" anchor="t" anchorCtr="0"/>
          <a:lstStyle/>
          <a:p>
            <a:pPr lvl="0" eaLnBrk="1" hangingPunct="1"/>
            <a:r>
              <a:rPr lang="zh-CN" altLang="en-US" dirty="0"/>
              <a:t>但这些动作有些速度慢，有些速度快。如：多媒体应用系统就是多速率行为的典型例子，多媒体数据流的音频和视频部分以不同的速率播放，但是它们必须保持同步。</a:t>
            </a:r>
            <a:endParaRPr lang="zh-CN" altLang="en-US" dirty="0"/>
          </a:p>
        </p:txBody>
      </p:sp>
      <p:sp>
        <p:nvSpPr>
          <p:cNvPr id="31747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/>
        <p:txBody>
          <a:bodyPr vert="horz" wrap="square" lIns="96460" tIns="48230" rIns="96460" bIns="48230" numCol="1" anchor="b" anchorCtr="0" compatLnSpc="1"/>
          <a:lstStyle>
            <a:lvl1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F24B18-FC8C-4CD9-B10A-24BF737E9225}" type="slidenum">
              <a:rPr kumimoji="0" lang="zh-CN" altLang="en-US" sz="1300" b="0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239718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文本占位符 2397186"/>
          <p:cNvSpPr>
            <a:spLocks noGrp="1"/>
          </p:cNvSpPr>
          <p:nvPr>
            <p:ph type="body"/>
          </p:nvPr>
        </p:nvSpPr>
        <p:spPr/>
        <p:txBody>
          <a:bodyPr wrap="square" lIns="96460" tIns="48230" rIns="96460" bIns="48230" anchor="t" anchorCtr="0"/>
          <a:lstStyle/>
          <a:p>
            <a:pPr lvl="0" eaLnBrk="1" hangingPunct="1"/>
            <a:r>
              <a:rPr lang="zh-CN" altLang="en-US" dirty="0"/>
              <a:t>但这些动作有些速度慢，有些速度快。如：多媒体应用系统就是多速率行为的典型例子，多媒体数据流的音频和视频部分以不同的速率播放，但是它们必须保持同步。</a:t>
            </a:r>
            <a:endParaRPr lang="zh-CN" altLang="en-US" dirty="0"/>
          </a:p>
        </p:txBody>
      </p:sp>
      <p:sp>
        <p:nvSpPr>
          <p:cNvPr id="31747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/>
        <p:txBody>
          <a:bodyPr vert="horz" wrap="square" lIns="96460" tIns="48230" rIns="96460" bIns="48230" numCol="1" anchor="b" anchorCtr="0" compatLnSpc="1"/>
          <a:lstStyle>
            <a:lvl1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F24B18-FC8C-4CD9-B10A-24BF737E9225}" type="slidenum">
              <a:rPr kumimoji="0" lang="zh-CN" altLang="en-US" sz="1300" b="0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239718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文本占位符 2397186"/>
          <p:cNvSpPr>
            <a:spLocks noGrp="1"/>
          </p:cNvSpPr>
          <p:nvPr>
            <p:ph type="body"/>
          </p:nvPr>
        </p:nvSpPr>
        <p:spPr/>
        <p:txBody>
          <a:bodyPr wrap="square" lIns="96460" tIns="48230" rIns="96460" bIns="48230" anchor="t" anchorCtr="0"/>
          <a:lstStyle/>
          <a:p>
            <a:pPr lvl="0" eaLnBrk="1" hangingPunct="1"/>
            <a:r>
              <a:rPr lang="zh-CN" altLang="en-US" dirty="0"/>
              <a:t>但这些动作有些速度慢，有些速度快。如：多媒体应用系统就是多速率行为的典型例子，多媒体数据流的音频和视频部分以不同的速率播放，但是它们必须保持同步。</a:t>
            </a:r>
            <a:endParaRPr lang="zh-CN" altLang="en-US" dirty="0"/>
          </a:p>
        </p:txBody>
      </p:sp>
      <p:sp>
        <p:nvSpPr>
          <p:cNvPr id="31747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/>
        <p:txBody>
          <a:bodyPr vert="horz" wrap="square" lIns="96460" tIns="48230" rIns="96460" bIns="48230" numCol="1" anchor="b" anchorCtr="0" compatLnSpc="1"/>
          <a:lstStyle>
            <a:lvl1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F24B18-FC8C-4CD9-B10A-24BF737E9225}" type="slidenum">
              <a:rPr kumimoji="0" lang="zh-CN" altLang="en-US" sz="1300" b="0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239718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文本占位符 2397186"/>
          <p:cNvSpPr>
            <a:spLocks noGrp="1"/>
          </p:cNvSpPr>
          <p:nvPr>
            <p:ph type="body"/>
          </p:nvPr>
        </p:nvSpPr>
        <p:spPr/>
        <p:txBody>
          <a:bodyPr wrap="square" lIns="96460" tIns="48230" rIns="96460" bIns="48230" anchor="t" anchorCtr="0"/>
          <a:lstStyle/>
          <a:p>
            <a:pPr lvl="0" eaLnBrk="1" hangingPunct="1"/>
            <a:r>
              <a:rPr lang="zh-CN" altLang="en-US" dirty="0"/>
              <a:t>但这些动作有些速度慢，有些速度快。如：多媒体应用系统就是多速率行为的典型例子，多媒体数据流的音频和视频部分以不同的速率播放，但是它们必须保持同步。</a:t>
            </a:r>
            <a:endParaRPr lang="zh-CN" altLang="en-US" dirty="0"/>
          </a:p>
        </p:txBody>
      </p:sp>
      <p:sp>
        <p:nvSpPr>
          <p:cNvPr id="31747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/>
        <p:txBody>
          <a:bodyPr vert="horz" wrap="square" lIns="96460" tIns="48230" rIns="96460" bIns="48230" numCol="1" anchor="b" anchorCtr="0" compatLnSpc="1"/>
          <a:lstStyle>
            <a:lvl1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F24B18-FC8C-4CD9-B10A-24BF737E9225}" type="slidenum">
              <a:rPr kumimoji="0" lang="zh-CN" altLang="en-US" sz="1300" b="0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239718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文本占位符 2397186"/>
          <p:cNvSpPr>
            <a:spLocks noGrp="1"/>
          </p:cNvSpPr>
          <p:nvPr>
            <p:ph type="body"/>
          </p:nvPr>
        </p:nvSpPr>
        <p:spPr/>
        <p:txBody>
          <a:bodyPr wrap="square" lIns="96460" tIns="48230" rIns="96460" bIns="48230" anchor="t" anchorCtr="0"/>
          <a:lstStyle/>
          <a:p>
            <a:pPr lvl="0" eaLnBrk="1" hangingPunct="1"/>
            <a:r>
              <a:rPr lang="zh-CN" altLang="en-US" dirty="0"/>
              <a:t>但这些动作有些速度慢，有些速度快。如：多媒体应用系统就是多速率行为的典型例子，多媒体数据流的音频和视频部分以不同的速率播放，但是它们必须保持同步。</a:t>
            </a:r>
            <a:endParaRPr lang="zh-CN" altLang="en-US" dirty="0"/>
          </a:p>
        </p:txBody>
      </p:sp>
      <p:sp>
        <p:nvSpPr>
          <p:cNvPr id="31747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/>
        <p:txBody>
          <a:bodyPr vert="horz" wrap="square" lIns="96460" tIns="48230" rIns="96460" bIns="48230" numCol="1" anchor="b" anchorCtr="0" compatLnSpc="1"/>
          <a:lstStyle>
            <a:lvl1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F24B18-FC8C-4CD9-B10A-24BF737E9225}" type="slidenum">
              <a:rPr kumimoji="0" lang="zh-CN" altLang="en-US" sz="1300" b="0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239718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文本占位符 2397186"/>
          <p:cNvSpPr>
            <a:spLocks noGrp="1"/>
          </p:cNvSpPr>
          <p:nvPr>
            <p:ph type="body"/>
          </p:nvPr>
        </p:nvSpPr>
        <p:spPr/>
        <p:txBody>
          <a:bodyPr wrap="square" lIns="96460" tIns="48230" rIns="96460" bIns="48230" anchor="t" anchorCtr="0"/>
          <a:lstStyle/>
          <a:p>
            <a:pPr lvl="0" eaLnBrk="1" hangingPunct="1"/>
            <a:r>
              <a:rPr lang="zh-CN" altLang="en-US" dirty="0"/>
              <a:t>但这些动作有些速度慢，有些速度快。如：多媒体应用系统就是多速率行为的典型例子，多媒体数据流的音频和视频部分以不同的速率播放，但是它们必须保持同步。</a:t>
            </a:r>
            <a:endParaRPr lang="zh-CN" altLang="en-US" dirty="0"/>
          </a:p>
        </p:txBody>
      </p:sp>
      <p:sp>
        <p:nvSpPr>
          <p:cNvPr id="31747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/>
        <p:txBody>
          <a:bodyPr vert="horz" wrap="square" lIns="96460" tIns="48230" rIns="96460" bIns="48230" numCol="1" anchor="b" anchorCtr="0" compatLnSpc="1"/>
          <a:lstStyle>
            <a:lvl1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F24B18-FC8C-4CD9-B10A-24BF737E9225}" type="slidenum">
              <a:rPr kumimoji="0" lang="zh-CN" altLang="en-US" sz="1300" b="0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239718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文本占位符 2397186"/>
          <p:cNvSpPr>
            <a:spLocks noGrp="1"/>
          </p:cNvSpPr>
          <p:nvPr>
            <p:ph type="body"/>
          </p:nvPr>
        </p:nvSpPr>
        <p:spPr/>
        <p:txBody>
          <a:bodyPr wrap="square" lIns="96460" tIns="48230" rIns="96460" bIns="48230" anchor="t" anchorCtr="0"/>
          <a:lstStyle/>
          <a:p>
            <a:pPr lvl="0" eaLnBrk="1" hangingPunct="1"/>
            <a:r>
              <a:rPr lang="zh-CN" altLang="en-US" dirty="0"/>
              <a:t>但这些动作有些速度慢，有些速度快。如：多媒体应用系统就是多速率行为的典型例子，多媒体数据流的音频和视频部分以不同的速率播放，但是它们必须保持同步。</a:t>
            </a:r>
            <a:endParaRPr lang="zh-CN" altLang="en-US" dirty="0"/>
          </a:p>
        </p:txBody>
      </p:sp>
      <p:sp>
        <p:nvSpPr>
          <p:cNvPr id="31747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/>
        <p:txBody>
          <a:bodyPr vert="horz" wrap="square" lIns="96460" tIns="48230" rIns="96460" bIns="48230" numCol="1" anchor="b" anchorCtr="0" compatLnSpc="1"/>
          <a:lstStyle>
            <a:lvl1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F24B18-FC8C-4CD9-B10A-24BF737E9225}" type="slidenum">
              <a:rPr kumimoji="0" lang="zh-CN" altLang="en-US" sz="1300" b="0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239718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文本占位符 2397186"/>
          <p:cNvSpPr>
            <a:spLocks noGrp="1"/>
          </p:cNvSpPr>
          <p:nvPr>
            <p:ph type="body"/>
          </p:nvPr>
        </p:nvSpPr>
        <p:spPr/>
        <p:txBody>
          <a:bodyPr wrap="square" lIns="96460" tIns="48230" rIns="96460" bIns="48230" anchor="t" anchorCtr="0"/>
          <a:lstStyle/>
          <a:p>
            <a:pPr lvl="0" eaLnBrk="1" hangingPunct="1"/>
            <a:r>
              <a:rPr lang="zh-CN" altLang="en-US" dirty="0"/>
              <a:t>但这些动作有些速度慢，有些速度快。如：多媒体应用系统就是多速率行为的典型例子，多媒体数据流的音频和视频部分以不同的速率播放，但是它们必须保持同步。</a:t>
            </a:r>
            <a:endParaRPr lang="zh-CN" altLang="en-US" dirty="0"/>
          </a:p>
        </p:txBody>
      </p:sp>
      <p:sp>
        <p:nvSpPr>
          <p:cNvPr id="31747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/>
        <p:txBody>
          <a:bodyPr vert="horz" wrap="square" lIns="96460" tIns="48230" rIns="96460" bIns="48230" numCol="1" anchor="b" anchorCtr="0" compatLnSpc="1"/>
          <a:lstStyle>
            <a:lvl1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F24B18-FC8C-4CD9-B10A-24BF737E9225}" type="slidenum">
              <a:rPr kumimoji="0" lang="zh-CN" altLang="en-US" sz="1300" b="0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239718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文本占位符 2397186"/>
          <p:cNvSpPr>
            <a:spLocks noGrp="1"/>
          </p:cNvSpPr>
          <p:nvPr>
            <p:ph type="body"/>
          </p:nvPr>
        </p:nvSpPr>
        <p:spPr/>
        <p:txBody>
          <a:bodyPr wrap="square" lIns="96460" tIns="48230" rIns="96460" bIns="48230" anchor="t" anchorCtr="0"/>
          <a:lstStyle/>
          <a:p>
            <a:pPr lvl="0" eaLnBrk="1" hangingPunct="1"/>
            <a:r>
              <a:rPr lang="zh-CN" altLang="en-US" dirty="0"/>
              <a:t>但这些动作有些速度慢，有些速度快。如：多媒体应用系统就是多速率行为的典型例子，多媒体数据流的音频和视频部分以不同的速率播放，但是它们必须保持同步。</a:t>
            </a:r>
            <a:endParaRPr lang="zh-CN" altLang="en-US" dirty="0"/>
          </a:p>
        </p:txBody>
      </p:sp>
      <p:sp>
        <p:nvSpPr>
          <p:cNvPr id="31747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/>
        <p:txBody>
          <a:bodyPr vert="horz" wrap="square" lIns="96460" tIns="48230" rIns="96460" bIns="48230" numCol="1" anchor="b" anchorCtr="0" compatLnSpc="1"/>
          <a:lstStyle>
            <a:lvl1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F24B18-FC8C-4CD9-B10A-24BF737E9225}" type="slidenum">
              <a:rPr kumimoji="0" lang="zh-CN" altLang="en-US" sz="1300" b="0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239718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文本占位符 2397186"/>
          <p:cNvSpPr>
            <a:spLocks noGrp="1"/>
          </p:cNvSpPr>
          <p:nvPr>
            <p:ph type="body"/>
          </p:nvPr>
        </p:nvSpPr>
        <p:spPr/>
        <p:txBody>
          <a:bodyPr wrap="square" lIns="96460" tIns="48230" rIns="96460" bIns="48230" anchor="t" anchorCtr="0"/>
          <a:lstStyle/>
          <a:p>
            <a:pPr lvl="0" eaLnBrk="1" hangingPunct="1"/>
            <a:r>
              <a:rPr lang="zh-CN" altLang="en-US" dirty="0"/>
              <a:t>但这些动作有些速度慢，有些速度快。如：多媒体应用系统就是多速率行为的典型例子，多媒体数据流的音频和视频部分以不同的速率播放，但是它们必须保持同步。</a:t>
            </a:r>
            <a:endParaRPr lang="zh-CN" altLang="en-US" dirty="0"/>
          </a:p>
        </p:txBody>
      </p:sp>
      <p:sp>
        <p:nvSpPr>
          <p:cNvPr id="31747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/>
        <p:txBody>
          <a:bodyPr vert="horz" wrap="square" lIns="96460" tIns="48230" rIns="96460" bIns="48230" numCol="1" anchor="b" anchorCtr="0" compatLnSpc="1"/>
          <a:lstStyle>
            <a:lvl1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F24B18-FC8C-4CD9-B10A-24BF737E9225}" type="slidenum">
              <a:rPr kumimoji="0" lang="zh-CN" altLang="en-US" sz="1300" b="0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239718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文本占位符 2397186"/>
          <p:cNvSpPr>
            <a:spLocks noGrp="1"/>
          </p:cNvSpPr>
          <p:nvPr>
            <p:ph type="body"/>
          </p:nvPr>
        </p:nvSpPr>
        <p:spPr/>
        <p:txBody>
          <a:bodyPr wrap="square" lIns="96460" tIns="48230" rIns="96460" bIns="48230" anchor="t" anchorCtr="0"/>
          <a:lstStyle/>
          <a:p>
            <a:pPr lvl="0" eaLnBrk="1" hangingPunct="1"/>
            <a:r>
              <a:rPr lang="zh-CN" altLang="en-US" dirty="0"/>
              <a:t>但这些动作有些速度慢，有些速度快。如：多媒体应用系统就是多速率行为的典型例子，多媒体数据流的音频和视频部分以不同的速率播放，但是它们必须保持同步。</a:t>
            </a:r>
            <a:endParaRPr lang="zh-CN" altLang="en-US" dirty="0"/>
          </a:p>
        </p:txBody>
      </p:sp>
      <p:sp>
        <p:nvSpPr>
          <p:cNvPr id="31747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/>
        <p:txBody>
          <a:bodyPr vert="horz" wrap="square" lIns="96460" tIns="48230" rIns="96460" bIns="48230" numCol="1" anchor="b" anchorCtr="0" compatLnSpc="1"/>
          <a:lstStyle>
            <a:lvl1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F24B18-FC8C-4CD9-B10A-24BF737E9225}" type="slidenum">
              <a:rPr kumimoji="0" lang="zh-CN" altLang="en-US" sz="1300" b="0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239718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文本占位符 2397186"/>
          <p:cNvSpPr>
            <a:spLocks noGrp="1"/>
          </p:cNvSpPr>
          <p:nvPr>
            <p:ph type="body"/>
          </p:nvPr>
        </p:nvSpPr>
        <p:spPr/>
        <p:txBody>
          <a:bodyPr wrap="square" lIns="96460" tIns="48230" rIns="96460" bIns="48230" anchor="t" anchorCtr="0"/>
          <a:lstStyle/>
          <a:p>
            <a:pPr lvl="0" eaLnBrk="1" hangingPunct="1"/>
            <a:r>
              <a:rPr lang="zh-CN" altLang="en-US" dirty="0"/>
              <a:t>但这些动作有些速度慢，有些速度快。如：多媒体应用系统就是多速率行为的典型例子，多媒体数据流的音频和视频部分以不同的速率播放，但是它们必须保持同步。</a:t>
            </a:r>
            <a:endParaRPr lang="zh-CN" altLang="en-US" dirty="0"/>
          </a:p>
        </p:txBody>
      </p:sp>
      <p:sp>
        <p:nvSpPr>
          <p:cNvPr id="31747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/>
        <p:txBody>
          <a:bodyPr vert="horz" wrap="square" lIns="96460" tIns="48230" rIns="96460" bIns="48230" numCol="1" anchor="b" anchorCtr="0" compatLnSpc="1"/>
          <a:lstStyle>
            <a:lvl1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F24B18-FC8C-4CD9-B10A-24BF737E9225}" type="slidenum">
              <a:rPr kumimoji="0" lang="zh-CN" altLang="en-US" sz="1300" b="0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239718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文本占位符 2397186"/>
          <p:cNvSpPr>
            <a:spLocks noGrp="1"/>
          </p:cNvSpPr>
          <p:nvPr>
            <p:ph type="body"/>
          </p:nvPr>
        </p:nvSpPr>
        <p:spPr/>
        <p:txBody>
          <a:bodyPr wrap="square" lIns="96460" tIns="48230" rIns="96460" bIns="48230" anchor="t" anchorCtr="0"/>
          <a:lstStyle/>
          <a:p>
            <a:pPr lvl="0" eaLnBrk="1" hangingPunct="1"/>
            <a:r>
              <a:rPr lang="zh-CN" altLang="en-US" dirty="0"/>
              <a:t>但这些动作有些速度慢，有些速度快。如：多媒体应用系统就是多速率行为的典型例子，多媒体数据流的音频和视频部分以不同的速率播放，但是它们必须保持同步。</a:t>
            </a:r>
            <a:endParaRPr lang="zh-CN" altLang="en-US" dirty="0"/>
          </a:p>
        </p:txBody>
      </p:sp>
      <p:sp>
        <p:nvSpPr>
          <p:cNvPr id="31747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/>
        <p:txBody>
          <a:bodyPr vert="horz" wrap="square" lIns="96460" tIns="48230" rIns="96460" bIns="48230" numCol="1" anchor="b" anchorCtr="0" compatLnSpc="1"/>
          <a:lstStyle>
            <a:lvl1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F24B18-FC8C-4CD9-B10A-24BF737E9225}" type="slidenum">
              <a:rPr kumimoji="0" lang="zh-CN" altLang="en-US" sz="1300" b="0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239718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文本占位符 2397186"/>
          <p:cNvSpPr>
            <a:spLocks noGrp="1"/>
          </p:cNvSpPr>
          <p:nvPr>
            <p:ph type="body"/>
          </p:nvPr>
        </p:nvSpPr>
        <p:spPr/>
        <p:txBody>
          <a:bodyPr wrap="square" lIns="96460" tIns="48230" rIns="96460" bIns="48230" anchor="t" anchorCtr="0"/>
          <a:lstStyle/>
          <a:p>
            <a:pPr lvl="0" eaLnBrk="1" hangingPunct="1"/>
            <a:r>
              <a:rPr lang="zh-CN" altLang="en-US" dirty="0"/>
              <a:t>但这些动作有些速度慢，有些速度快。如：多媒体应用系统就是多速率行为的典型例子，多媒体数据流的音频和视频部分以不同的速率播放，但是它们必须保持同步。</a:t>
            </a:r>
            <a:endParaRPr lang="zh-CN" altLang="en-US" dirty="0"/>
          </a:p>
        </p:txBody>
      </p:sp>
      <p:sp>
        <p:nvSpPr>
          <p:cNvPr id="31747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/>
        <p:txBody>
          <a:bodyPr vert="horz" wrap="square" lIns="96460" tIns="48230" rIns="96460" bIns="48230" numCol="1" anchor="b" anchorCtr="0" compatLnSpc="1"/>
          <a:lstStyle>
            <a:lvl1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F24B18-FC8C-4CD9-B10A-24BF737E9225}" type="slidenum">
              <a:rPr kumimoji="0" lang="zh-CN" altLang="en-US" sz="1300" b="0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239718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文本占位符 2397186"/>
          <p:cNvSpPr>
            <a:spLocks noGrp="1"/>
          </p:cNvSpPr>
          <p:nvPr>
            <p:ph type="body"/>
          </p:nvPr>
        </p:nvSpPr>
        <p:spPr/>
        <p:txBody>
          <a:bodyPr wrap="square" lIns="96460" tIns="48230" rIns="96460" bIns="48230" anchor="t" anchorCtr="0"/>
          <a:lstStyle/>
          <a:p>
            <a:pPr lvl="0" eaLnBrk="1" hangingPunct="1"/>
            <a:r>
              <a:rPr lang="zh-CN" altLang="en-US" dirty="0"/>
              <a:t>但这些动作有些速度慢，有些速度快。如：多媒体应用系统就是多速率行为的典型例子，多媒体数据流的音频和视频部分以不同的速率播放，但是它们必须保持同步。</a:t>
            </a:r>
            <a:endParaRPr lang="zh-CN" altLang="en-US" dirty="0"/>
          </a:p>
        </p:txBody>
      </p:sp>
      <p:sp>
        <p:nvSpPr>
          <p:cNvPr id="31747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/>
        <p:txBody>
          <a:bodyPr vert="horz" wrap="square" lIns="96460" tIns="48230" rIns="96460" bIns="48230" numCol="1" anchor="b" anchorCtr="0" compatLnSpc="1"/>
          <a:lstStyle>
            <a:lvl1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F24B18-FC8C-4CD9-B10A-24BF737E9225}" type="slidenum">
              <a:rPr kumimoji="0" lang="zh-CN" altLang="en-US" sz="1300" b="0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239718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文本占位符 2397186"/>
          <p:cNvSpPr>
            <a:spLocks noGrp="1"/>
          </p:cNvSpPr>
          <p:nvPr>
            <p:ph type="body"/>
          </p:nvPr>
        </p:nvSpPr>
        <p:spPr/>
        <p:txBody>
          <a:bodyPr wrap="square" lIns="96460" tIns="48230" rIns="96460" bIns="48230" anchor="t" anchorCtr="0"/>
          <a:lstStyle/>
          <a:p>
            <a:pPr lvl="0" eaLnBrk="1" hangingPunct="1"/>
            <a:r>
              <a:rPr lang="zh-CN" altLang="en-US" dirty="0"/>
              <a:t>但这些动作有些速度慢，有些速度快。如：多媒体应用系统就是多速率行为的典型例子，多媒体数据流的音频和视频部分以不同的速率播放，但是它们必须保持同步。</a:t>
            </a:r>
            <a:endParaRPr lang="zh-CN" altLang="en-US" dirty="0"/>
          </a:p>
        </p:txBody>
      </p:sp>
      <p:sp>
        <p:nvSpPr>
          <p:cNvPr id="31747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/>
        <p:txBody>
          <a:bodyPr vert="horz" wrap="square" lIns="96460" tIns="48230" rIns="96460" bIns="48230" numCol="1" anchor="b" anchorCtr="0" compatLnSpc="1"/>
          <a:lstStyle>
            <a:lvl1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F24B18-FC8C-4CD9-B10A-24BF737E9225}" type="slidenum">
              <a:rPr kumimoji="0" lang="zh-CN" altLang="en-US" sz="1300" b="0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239718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文本占位符 2397186"/>
          <p:cNvSpPr>
            <a:spLocks noGrp="1"/>
          </p:cNvSpPr>
          <p:nvPr>
            <p:ph type="body"/>
          </p:nvPr>
        </p:nvSpPr>
        <p:spPr/>
        <p:txBody>
          <a:bodyPr wrap="square" lIns="96460" tIns="48230" rIns="96460" bIns="48230" anchor="t" anchorCtr="0"/>
          <a:lstStyle/>
          <a:p>
            <a:pPr lvl="0" eaLnBrk="1" hangingPunct="1"/>
            <a:r>
              <a:rPr lang="zh-CN" altLang="en-US" dirty="0"/>
              <a:t>但这些动作有些速度慢，有些速度快。如：多媒体应用系统就是多速率行为的典型例子，多媒体数据流的音频和视频部分以不同的速率播放，但是它们必须保持同步。</a:t>
            </a:r>
            <a:endParaRPr lang="zh-CN" altLang="en-US" dirty="0"/>
          </a:p>
        </p:txBody>
      </p:sp>
      <p:sp>
        <p:nvSpPr>
          <p:cNvPr id="31747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/>
        <p:txBody>
          <a:bodyPr vert="horz" wrap="square" lIns="96460" tIns="48230" rIns="96460" bIns="48230" numCol="1" anchor="b" anchorCtr="0" compatLnSpc="1"/>
          <a:lstStyle>
            <a:lvl1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F24B18-FC8C-4CD9-B10A-24BF737E9225}" type="slidenum">
              <a:rPr kumimoji="0" lang="zh-CN" altLang="en-US" sz="1300" b="0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239718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文本占位符 2397186"/>
          <p:cNvSpPr>
            <a:spLocks noGrp="1"/>
          </p:cNvSpPr>
          <p:nvPr>
            <p:ph type="body"/>
          </p:nvPr>
        </p:nvSpPr>
        <p:spPr/>
        <p:txBody>
          <a:bodyPr wrap="square" lIns="96460" tIns="48230" rIns="96460" bIns="48230" anchor="t" anchorCtr="0"/>
          <a:lstStyle/>
          <a:p>
            <a:pPr lvl="0" eaLnBrk="1" hangingPunct="1"/>
            <a:r>
              <a:rPr lang="zh-CN" altLang="en-US" dirty="0"/>
              <a:t>但这些动作有些速度慢，有些速度快。如：多媒体应用系统就是多速率行为的典型例子，多媒体数据流的音频和视频部分以不同的速率播放，但是它们必须保持同步。</a:t>
            </a:r>
            <a:endParaRPr lang="zh-CN" altLang="en-US" dirty="0"/>
          </a:p>
        </p:txBody>
      </p:sp>
      <p:sp>
        <p:nvSpPr>
          <p:cNvPr id="31747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/>
        <p:txBody>
          <a:bodyPr vert="horz" wrap="square" lIns="96460" tIns="48230" rIns="96460" bIns="48230" numCol="1" anchor="b" anchorCtr="0" compatLnSpc="1"/>
          <a:lstStyle>
            <a:lvl1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F24B18-FC8C-4CD9-B10A-24BF737E9225}" type="slidenum">
              <a:rPr kumimoji="0" lang="zh-CN" altLang="en-US" sz="1300" b="0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239718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文本占位符 2397186"/>
          <p:cNvSpPr>
            <a:spLocks noGrp="1"/>
          </p:cNvSpPr>
          <p:nvPr>
            <p:ph type="body"/>
          </p:nvPr>
        </p:nvSpPr>
        <p:spPr/>
        <p:txBody>
          <a:bodyPr wrap="square" lIns="96460" tIns="48230" rIns="96460" bIns="4823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31747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/>
        <p:txBody>
          <a:bodyPr vert="horz" wrap="square" lIns="96460" tIns="48230" rIns="96460" bIns="48230" numCol="1" anchor="b" anchorCtr="0" compatLnSpc="1"/>
          <a:lstStyle>
            <a:lvl1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F24B18-FC8C-4CD9-B10A-24BF737E9225}" type="slidenum">
              <a:rPr kumimoji="0" lang="zh-CN" altLang="en-US" sz="1300" b="0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239718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文本占位符 2397186"/>
          <p:cNvSpPr>
            <a:spLocks noGrp="1"/>
          </p:cNvSpPr>
          <p:nvPr>
            <p:ph type="body"/>
          </p:nvPr>
        </p:nvSpPr>
        <p:spPr/>
        <p:txBody>
          <a:bodyPr wrap="square" lIns="96460" tIns="48230" rIns="96460" bIns="48230" anchor="t" anchorCtr="0"/>
          <a:lstStyle/>
          <a:p>
            <a:pPr lvl="0" eaLnBrk="1" hangingPunct="1"/>
            <a:r>
              <a:rPr lang="zh-CN" altLang="en-US" dirty="0"/>
              <a:t>但这些动作有些速度慢，有些速度快。如：多媒体应用系统就是多速率行为的典型例子，多媒体数据流的音频和视频部分以不同的速率播放，但是它们必须保持同步。</a:t>
            </a:r>
            <a:endParaRPr lang="zh-CN" altLang="en-US" dirty="0"/>
          </a:p>
        </p:txBody>
      </p:sp>
      <p:sp>
        <p:nvSpPr>
          <p:cNvPr id="31747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/>
        <p:txBody>
          <a:bodyPr vert="horz" wrap="square" lIns="96460" tIns="48230" rIns="96460" bIns="48230" numCol="1" anchor="b" anchorCtr="0" compatLnSpc="1"/>
          <a:lstStyle>
            <a:lvl1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F24B18-FC8C-4CD9-B10A-24BF737E9225}" type="slidenum">
              <a:rPr kumimoji="0" lang="zh-CN" altLang="en-US" sz="1300" b="0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239718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文本占位符 2397186"/>
          <p:cNvSpPr>
            <a:spLocks noGrp="1"/>
          </p:cNvSpPr>
          <p:nvPr>
            <p:ph type="body"/>
          </p:nvPr>
        </p:nvSpPr>
        <p:spPr/>
        <p:txBody>
          <a:bodyPr wrap="square" lIns="96460" tIns="48230" rIns="96460" bIns="48230" anchor="t" anchorCtr="0"/>
          <a:lstStyle/>
          <a:p>
            <a:pPr lvl="0" eaLnBrk="1" hangingPunct="1"/>
            <a:r>
              <a:rPr lang="zh-CN" altLang="en-US" dirty="0"/>
              <a:t>但这些动作有些速度慢，有些速度快。如：多媒体应用系统就是多速率行为的典型例子，多媒体数据流的音频和视频部分以不同的速率播放，但是它们必须保持同步。</a:t>
            </a:r>
            <a:endParaRPr lang="zh-CN" altLang="en-US" dirty="0"/>
          </a:p>
        </p:txBody>
      </p:sp>
      <p:sp>
        <p:nvSpPr>
          <p:cNvPr id="31747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/>
        <p:txBody>
          <a:bodyPr vert="horz" wrap="square" lIns="96460" tIns="48230" rIns="96460" bIns="48230" numCol="1" anchor="b" anchorCtr="0" compatLnSpc="1"/>
          <a:lstStyle>
            <a:lvl1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F24B18-FC8C-4CD9-B10A-24BF737E9225}" type="slidenum">
              <a:rPr kumimoji="0" lang="zh-CN" altLang="en-US" sz="1300" b="0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239718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文本占位符 2397186"/>
          <p:cNvSpPr>
            <a:spLocks noGrp="1"/>
          </p:cNvSpPr>
          <p:nvPr>
            <p:ph type="body"/>
          </p:nvPr>
        </p:nvSpPr>
        <p:spPr/>
        <p:txBody>
          <a:bodyPr wrap="square" lIns="96460" tIns="48230" rIns="96460" bIns="48230" anchor="t" anchorCtr="0"/>
          <a:lstStyle/>
          <a:p>
            <a:pPr lvl="0" eaLnBrk="1" hangingPunct="1"/>
            <a:r>
              <a:rPr lang="zh-CN" altLang="en-US" dirty="0"/>
              <a:t>但这些动作有些速度慢，有些速度快。如：多媒体应用系统就是多速率行为的典型例子，多媒体数据流的音频和视频部分以不同的速率播放，但是它们必须保持同步。</a:t>
            </a:r>
            <a:endParaRPr lang="zh-CN" altLang="en-US" dirty="0"/>
          </a:p>
        </p:txBody>
      </p:sp>
      <p:sp>
        <p:nvSpPr>
          <p:cNvPr id="31747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/>
        <p:txBody>
          <a:bodyPr vert="horz" wrap="square" lIns="96460" tIns="48230" rIns="96460" bIns="48230" numCol="1" anchor="b" anchorCtr="0" compatLnSpc="1"/>
          <a:lstStyle>
            <a:lvl1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F24B18-FC8C-4CD9-B10A-24BF737E9225}" type="slidenum">
              <a:rPr kumimoji="0" lang="zh-CN" altLang="en-US" sz="1300" b="0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239718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文本占位符 2397186"/>
          <p:cNvSpPr>
            <a:spLocks noGrp="1"/>
          </p:cNvSpPr>
          <p:nvPr>
            <p:ph type="body"/>
          </p:nvPr>
        </p:nvSpPr>
        <p:spPr/>
        <p:txBody>
          <a:bodyPr wrap="square" lIns="96460" tIns="48230" rIns="96460" bIns="48230" anchor="t" anchorCtr="0"/>
          <a:lstStyle/>
          <a:p>
            <a:pPr lvl="0" eaLnBrk="1" hangingPunct="1"/>
            <a:r>
              <a:rPr lang="zh-CN" altLang="en-US" dirty="0"/>
              <a:t>但这些动作有些速度慢，有些速度快。如：多媒体应用系统就是多速率行为的典型例子，多媒体数据流的音频和视频部分以不同的速率播放，但是它们必须保持同步。</a:t>
            </a:r>
            <a:endParaRPr lang="zh-CN" altLang="en-US" dirty="0"/>
          </a:p>
        </p:txBody>
      </p:sp>
      <p:sp>
        <p:nvSpPr>
          <p:cNvPr id="31747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/>
        <p:txBody>
          <a:bodyPr vert="horz" wrap="square" lIns="96460" tIns="48230" rIns="96460" bIns="48230" numCol="1" anchor="b" anchorCtr="0" compatLnSpc="1"/>
          <a:lstStyle>
            <a:lvl1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F24B18-FC8C-4CD9-B10A-24BF737E9225}" type="slidenum">
              <a:rPr kumimoji="0" lang="zh-CN" altLang="en-US" sz="1300" b="0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239718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文本占位符 2397186"/>
          <p:cNvSpPr>
            <a:spLocks noGrp="1"/>
          </p:cNvSpPr>
          <p:nvPr>
            <p:ph type="body"/>
          </p:nvPr>
        </p:nvSpPr>
        <p:spPr/>
        <p:txBody>
          <a:bodyPr wrap="square" lIns="96460" tIns="48230" rIns="96460" bIns="48230" anchor="t" anchorCtr="0"/>
          <a:lstStyle/>
          <a:p>
            <a:pPr lvl="0" eaLnBrk="1" hangingPunct="1"/>
            <a:r>
              <a:rPr lang="zh-CN" altLang="en-US" dirty="0"/>
              <a:t>但这些动作有些速度慢，有些速度快。如：多媒体应用系统就是多速率行为的典型例子，多媒体数据流的音频和视频部分以不同的速率播放，但是它们必须保持同步。</a:t>
            </a:r>
            <a:endParaRPr lang="zh-CN" altLang="en-US" dirty="0"/>
          </a:p>
        </p:txBody>
      </p:sp>
      <p:sp>
        <p:nvSpPr>
          <p:cNvPr id="31747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/>
        <p:txBody>
          <a:bodyPr vert="horz" wrap="square" lIns="96460" tIns="48230" rIns="96460" bIns="48230" numCol="1" anchor="b" anchorCtr="0" compatLnSpc="1"/>
          <a:lstStyle>
            <a:lvl1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F24B18-FC8C-4CD9-B10A-24BF737E9225}" type="slidenum">
              <a:rPr kumimoji="0" lang="zh-CN" altLang="en-US" sz="1300" b="0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239718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文本占位符 2397186"/>
          <p:cNvSpPr>
            <a:spLocks noGrp="1"/>
          </p:cNvSpPr>
          <p:nvPr>
            <p:ph type="body"/>
          </p:nvPr>
        </p:nvSpPr>
        <p:spPr/>
        <p:txBody>
          <a:bodyPr wrap="square" lIns="96460" tIns="48230" rIns="96460" bIns="4823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31747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/>
        <p:txBody>
          <a:bodyPr vert="horz" wrap="square" lIns="96460" tIns="48230" rIns="96460" bIns="48230" numCol="1" anchor="b" anchorCtr="0" compatLnSpc="1"/>
          <a:lstStyle>
            <a:lvl1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defTabSz="9652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defTabSz="965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F24B18-FC8C-4CD9-B10A-24BF737E9225}" type="slidenum">
              <a:rPr kumimoji="0" lang="zh-CN" altLang="en-US" sz="1300" b="0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2193409"/>
          <p:cNvGrpSpPr/>
          <p:nvPr/>
        </p:nvGrpSpPr>
        <p:grpSpPr>
          <a:xfrm>
            <a:off x="136525" y="203200"/>
            <a:ext cx="9009063" cy="1052513"/>
            <a:chOff x="0" y="1536"/>
            <a:chExt cx="5675" cy="663"/>
          </a:xfrm>
        </p:grpSpPr>
        <p:grpSp>
          <p:nvGrpSpPr>
            <p:cNvPr id="2057" name="组合 2193410"/>
            <p:cNvGrpSpPr/>
            <p:nvPr/>
          </p:nvGrpSpPr>
          <p:grpSpPr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23" name="矩形 2193411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/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4" name="矩形 2193412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058" name="组合 2193413"/>
            <p:cNvGrpSpPr/>
            <p:nvPr/>
          </p:nvGrpSpPr>
          <p:grpSpPr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21" name="矩形 2193414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2" name="矩形 2193415"/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8" name="矩形 2193416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矩形 2193417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矩形 2193418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" name="矩形 2193426"/>
          <p:cNvSpPr>
            <a:spLocks noChangeArrowheads="1"/>
          </p:cNvSpPr>
          <p:nvPr/>
        </p:nvSpPr>
        <p:spPr bwMode="auto">
          <a:xfrm>
            <a:off x="8410575" y="6548438"/>
            <a:ext cx="692150" cy="309563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A0753E0-F54F-4A5A-8D0F-42A351467B6C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01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93420" name="标题 2193419"/>
          <p:cNvSpPr>
            <a:spLocks noGrp="1"/>
          </p:cNvSpPr>
          <p:nvPr>
            <p:ph type="ctrTitle"/>
          </p:nvPr>
        </p:nvSpPr>
        <p:spPr>
          <a:xfrm>
            <a:off x="1127125" y="25400"/>
            <a:ext cx="7772400" cy="9667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lvl="0">
              <a:defRPr kern="1200"/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2193421" name="副标题 2193420"/>
          <p:cNvSpPr>
            <a:spLocks noGrp="1"/>
          </p:cNvSpPr>
          <p:nvPr>
            <p:ph type="subTitle" idx="1"/>
          </p:nvPr>
        </p:nvSpPr>
        <p:spPr>
          <a:xfrm>
            <a:off x="550863" y="1255713"/>
            <a:ext cx="8212137" cy="438308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marL="0" lvl="0" indent="0" algn="ctr">
              <a:buNone/>
              <a:defRPr kern="1200"/>
            </a:lvl1pPr>
            <a:lvl2pPr marL="457200" lvl="1" indent="-457200" algn="ctr">
              <a:buNone/>
              <a:defRPr kern="1200"/>
            </a:lvl2pPr>
            <a:lvl3pPr marL="914400" lvl="2" indent="-914400" algn="ctr">
              <a:buNone/>
              <a:defRPr kern="1200"/>
            </a:lvl3pPr>
            <a:lvl4pPr marL="1371600" lvl="3" indent="-1371600" algn="ctr">
              <a:buNone/>
              <a:defRPr kern="1200"/>
            </a:lvl4pPr>
            <a:lvl5pPr marL="1828800" lvl="4" indent="-1828800" algn="ctr">
              <a:buNone/>
              <a:defRPr kern="1200"/>
            </a:lvl5pPr>
          </a:lstStyle>
          <a:p>
            <a:pPr lvl="0"/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26" name="日期占位符 2193421"/>
          <p:cNvSpPr>
            <a:spLocks noGrp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页脚占位符 2193422"/>
          <p:cNvSpPr>
            <a:spLocks noGrp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灯片编号占位符 2193423"/>
          <p:cNvSpPr>
            <a:spLocks noGrp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B9F00F3-2A37-4663-9FDF-BC861B5D8029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ea"/>
              </a:rPr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5" name="日期占位符 2192394"/>
          <p:cNvSpPr>
            <a:spLocks noGrp="1"/>
          </p:cNvSpPr>
          <p:nvPr>
            <p:ph type="dt" sz="half" idx="2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页脚占位符 2192395"/>
          <p:cNvSpPr>
            <a:spLocks noGrp="1"/>
          </p:cNvSpPr>
          <p:nvPr>
            <p:ph type="ftr" sz="quarter" idx="3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灯片编号占位符 2192396"/>
          <p:cNvSpPr>
            <a:spLocks noGrp="1"/>
          </p:cNvSpPr>
          <p:nvPr>
            <p:ph type="sldNum" sz="quarter" idx="4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292A4D8-05EA-43B3-B906-2EB2385C5025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ea"/>
              </a:rPr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1651" y="101600"/>
            <a:ext cx="2103438" cy="6030913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41338" y="101600"/>
            <a:ext cx="6188374" cy="6030913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5" name="日期占位符 2192394"/>
          <p:cNvSpPr>
            <a:spLocks noGrp="1"/>
          </p:cNvSpPr>
          <p:nvPr>
            <p:ph type="dt" sz="half" idx="2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页脚占位符 2192395"/>
          <p:cNvSpPr>
            <a:spLocks noGrp="1"/>
          </p:cNvSpPr>
          <p:nvPr>
            <p:ph type="ftr" sz="quarter" idx="3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灯片编号占位符 2192396"/>
          <p:cNvSpPr>
            <a:spLocks noGrp="1"/>
          </p:cNvSpPr>
          <p:nvPr>
            <p:ph type="sldNum" sz="quarter" idx="4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51FD02F-4EF5-4F61-9CF4-17C1C7D3B85B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ea"/>
              </a:rPr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med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5" name="日期占位符 2192394"/>
          <p:cNvSpPr>
            <a:spLocks noGrp="1"/>
          </p:cNvSpPr>
          <p:nvPr>
            <p:ph type="dt" sz="half" idx="12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页脚占位符 2192395"/>
          <p:cNvSpPr>
            <a:spLocks noGrp="1"/>
          </p:cNvSpPr>
          <p:nvPr>
            <p:ph type="ftr" sz="quarter" idx="3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灯片编号占位符 2192396"/>
          <p:cNvSpPr>
            <a:spLocks noGrp="1"/>
          </p:cNvSpPr>
          <p:nvPr>
            <p:ph type="sldNum" sz="quarter" idx="4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7984528-99D9-4822-9569-D17C37C4963C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ea"/>
              </a:rPr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med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日期占位符 2192394"/>
          <p:cNvSpPr>
            <a:spLocks noGrp="1"/>
          </p:cNvSpPr>
          <p:nvPr>
            <p:ph type="dt" sz="half" idx="2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页脚占位符 2192395"/>
          <p:cNvSpPr>
            <a:spLocks noGrp="1"/>
          </p:cNvSpPr>
          <p:nvPr>
            <p:ph type="ftr" sz="quarter" idx="3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灯片编号占位符 2192396"/>
          <p:cNvSpPr>
            <a:spLocks noGrp="1"/>
          </p:cNvSpPr>
          <p:nvPr>
            <p:ph type="sldNum" sz="quarter" idx="4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2F63D1C-555F-442F-A12D-BD273B6D48C5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ea"/>
              </a:rPr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med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541338" y="101600"/>
            <a:ext cx="8413750" cy="603091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5" name="日期占位符 2192394"/>
          <p:cNvSpPr>
            <a:spLocks noGrp="1"/>
          </p:cNvSpPr>
          <p:nvPr>
            <p:ph type="dt" sz="half" idx="2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页脚占位符 2192395"/>
          <p:cNvSpPr>
            <a:spLocks noGrp="1"/>
          </p:cNvSpPr>
          <p:nvPr>
            <p:ph type="ftr" sz="quarter" idx="3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灯片编号占位符 2192396"/>
          <p:cNvSpPr>
            <a:spLocks noGrp="1"/>
          </p:cNvSpPr>
          <p:nvPr>
            <p:ph type="sldNum" sz="quarter" idx="4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998E810-2FFE-442B-B7F7-153D72315B0E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ea"/>
              </a:rPr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med"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5" name="日期占位符 2192394"/>
          <p:cNvSpPr>
            <a:spLocks noGrp="1"/>
          </p:cNvSpPr>
          <p:nvPr>
            <p:ph type="dt" sz="half" idx="12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页脚占位符 2192395"/>
          <p:cNvSpPr>
            <a:spLocks noGrp="1"/>
          </p:cNvSpPr>
          <p:nvPr>
            <p:ph type="ftr" sz="quarter" idx="13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灯片编号占位符 2192396"/>
          <p:cNvSpPr>
            <a:spLocks noGrp="1"/>
          </p:cNvSpPr>
          <p:nvPr>
            <p:ph type="sldNum" sz="quarter" idx="4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EEA6F7B-F96E-4EEA-B1C6-4F814847779E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ea"/>
              </a:rPr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med"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标题，剪贴画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联机映像占位符 2"/>
          <p:cNvSpPr>
            <a:spLocks noGrp="1"/>
          </p:cNvSpPr>
          <p:nvPr>
            <p:ph type="clipArt" sz="half" idx="1"/>
          </p:nvPr>
        </p:nvSpPr>
        <p:spPr>
          <a:xfrm>
            <a:off x="628650" y="1825625"/>
            <a:ext cx="3886200" cy="43513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5" name="日期占位符 2192394"/>
          <p:cNvSpPr>
            <a:spLocks noGrp="1"/>
          </p:cNvSpPr>
          <p:nvPr>
            <p:ph type="dt" sz="half" idx="12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页脚占位符 2192395"/>
          <p:cNvSpPr>
            <a:spLocks noGrp="1"/>
          </p:cNvSpPr>
          <p:nvPr>
            <p:ph type="ftr" sz="quarter" idx="3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灯片编号占位符 2192396"/>
          <p:cNvSpPr>
            <a:spLocks noGrp="1"/>
          </p:cNvSpPr>
          <p:nvPr>
            <p:ph type="sldNum" sz="quarter" idx="4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575C341-0907-421C-9310-9A4875436485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ea"/>
              </a:rPr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med"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28650" y="1825625"/>
            <a:ext cx="3886200" cy="20986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8650" y="4076700"/>
            <a:ext cx="3886200" cy="21002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5" name="日期占位符 2192394"/>
          <p:cNvSpPr>
            <a:spLocks noGrp="1"/>
          </p:cNvSpPr>
          <p:nvPr>
            <p:ph type="dt" sz="half" idx="12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页脚占位符 2192395"/>
          <p:cNvSpPr>
            <a:spLocks noGrp="1"/>
          </p:cNvSpPr>
          <p:nvPr>
            <p:ph type="ftr" sz="quarter" idx="13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灯片编号占位符 2192396"/>
          <p:cNvSpPr>
            <a:spLocks noGrp="1"/>
          </p:cNvSpPr>
          <p:nvPr>
            <p:ph type="sldNum" sz="quarter" idx="14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AEB3EF3-8755-41F7-B07D-5FC1EC5E8A7B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ea"/>
              </a:rPr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med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日期占位符 2192394"/>
          <p:cNvSpPr>
            <a:spLocks noGrp="1"/>
          </p:cNvSpPr>
          <p:nvPr>
            <p:ph type="dt" sz="half" idx="2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页脚占位符 2192395"/>
          <p:cNvSpPr>
            <a:spLocks noGrp="1"/>
          </p:cNvSpPr>
          <p:nvPr>
            <p:ph type="ftr" sz="quarter" idx="3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灯片编号占位符 2192396"/>
          <p:cNvSpPr>
            <a:spLocks noGrp="1"/>
          </p:cNvSpPr>
          <p:nvPr>
            <p:ph type="sldNum" sz="quarter" idx="4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4B467E3-8992-4476-9005-6FB50620742B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ea"/>
              </a:rPr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5" name="日期占位符 2192394"/>
          <p:cNvSpPr>
            <a:spLocks noGrp="1"/>
          </p:cNvSpPr>
          <p:nvPr>
            <p:ph type="dt" sz="half" idx="2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页脚占位符 2192395"/>
          <p:cNvSpPr>
            <a:spLocks noGrp="1"/>
          </p:cNvSpPr>
          <p:nvPr>
            <p:ph type="ftr" sz="quarter" idx="3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灯片编号占位符 2192396"/>
          <p:cNvSpPr>
            <a:spLocks noGrp="1"/>
          </p:cNvSpPr>
          <p:nvPr>
            <p:ph type="sldNum" sz="quarter" idx="4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51A8093-8D46-4A44-B769-DA8DCA6A51FB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ea"/>
              </a:rPr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5" name="日期占位符 2192394"/>
          <p:cNvSpPr>
            <a:spLocks noGrp="1"/>
          </p:cNvSpPr>
          <p:nvPr>
            <p:ph type="dt" sz="half" idx="2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页脚占位符 2192395"/>
          <p:cNvSpPr>
            <a:spLocks noGrp="1"/>
          </p:cNvSpPr>
          <p:nvPr>
            <p:ph type="ftr" sz="quarter" idx="3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灯片编号占位符 2192396"/>
          <p:cNvSpPr>
            <a:spLocks noGrp="1"/>
          </p:cNvSpPr>
          <p:nvPr>
            <p:ph type="sldNum" sz="quarter" idx="4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3B960A-343B-49DC-A0D1-3E08998DE021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ea"/>
              </a:rPr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41338" y="1204913"/>
            <a:ext cx="4122738" cy="49276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32351" y="1204913"/>
            <a:ext cx="4122738" cy="49276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5" name="日期占位符 2192394"/>
          <p:cNvSpPr>
            <a:spLocks noGrp="1"/>
          </p:cNvSpPr>
          <p:nvPr>
            <p:ph type="dt" sz="half" idx="12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页脚占位符 2192395"/>
          <p:cNvSpPr>
            <a:spLocks noGrp="1"/>
          </p:cNvSpPr>
          <p:nvPr>
            <p:ph type="ftr" sz="quarter" idx="3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灯片编号占位符 2192396"/>
          <p:cNvSpPr>
            <a:spLocks noGrp="1"/>
          </p:cNvSpPr>
          <p:nvPr>
            <p:ph type="sldNum" sz="quarter" idx="4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E0F454A-5908-49B3-9383-B73F0C162CF5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ea"/>
              </a:rPr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5" name="日期占位符 2192394"/>
          <p:cNvSpPr>
            <a:spLocks noGrp="1"/>
          </p:cNvSpPr>
          <p:nvPr>
            <p:ph type="dt" sz="half" idx="12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页脚占位符 2192395"/>
          <p:cNvSpPr>
            <a:spLocks noGrp="1"/>
          </p:cNvSpPr>
          <p:nvPr>
            <p:ph type="ftr" sz="quarter" idx="13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灯片编号占位符 2192396"/>
          <p:cNvSpPr>
            <a:spLocks noGrp="1"/>
          </p:cNvSpPr>
          <p:nvPr>
            <p:ph type="sldNum" sz="quarter" idx="14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75D5DE-BE21-4FAE-BCC9-BD25427B5655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ea"/>
              </a:rPr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15" name="日期占位符 2192394"/>
          <p:cNvSpPr>
            <a:spLocks noGrp="1"/>
          </p:cNvSpPr>
          <p:nvPr>
            <p:ph type="dt" sz="half" idx="2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页脚占位符 2192395"/>
          <p:cNvSpPr>
            <a:spLocks noGrp="1"/>
          </p:cNvSpPr>
          <p:nvPr>
            <p:ph type="ftr" sz="quarter" idx="3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灯片编号占位符 2192396"/>
          <p:cNvSpPr>
            <a:spLocks noGrp="1"/>
          </p:cNvSpPr>
          <p:nvPr>
            <p:ph type="sldNum" sz="quarter" idx="4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516F24B-7FE0-4DF9-8A18-0FCE1348B5AB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ea"/>
              </a:rPr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日期占位符 2192394"/>
          <p:cNvSpPr>
            <a:spLocks noGrp="1"/>
          </p:cNvSpPr>
          <p:nvPr>
            <p:ph type="dt" sz="half" idx="2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页脚占位符 2192395"/>
          <p:cNvSpPr>
            <a:spLocks noGrp="1"/>
          </p:cNvSpPr>
          <p:nvPr>
            <p:ph type="ftr" sz="quarter" idx="3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灯片编号占位符 2192396"/>
          <p:cNvSpPr>
            <a:spLocks noGrp="1"/>
          </p:cNvSpPr>
          <p:nvPr>
            <p:ph type="sldNum" sz="quarter" idx="4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B9BAA0-AA00-4B4C-A9F5-0021C297D036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ea"/>
              </a:rPr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5" name="日期占位符 2192394"/>
          <p:cNvSpPr>
            <a:spLocks noGrp="1"/>
          </p:cNvSpPr>
          <p:nvPr>
            <p:ph type="dt" sz="half" idx="12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页脚占位符 2192395"/>
          <p:cNvSpPr>
            <a:spLocks noGrp="1"/>
          </p:cNvSpPr>
          <p:nvPr>
            <p:ph type="ftr" sz="quarter" idx="3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灯片编号占位符 2192396"/>
          <p:cNvSpPr>
            <a:spLocks noGrp="1"/>
          </p:cNvSpPr>
          <p:nvPr>
            <p:ph type="sldNum" sz="quarter" idx="4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2E39-3180-4ACE-8F5B-C11944714A48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ea"/>
              </a:rPr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5" name="日期占位符 2192394"/>
          <p:cNvSpPr>
            <a:spLocks noGrp="1"/>
          </p:cNvSpPr>
          <p:nvPr>
            <p:ph type="dt" sz="half" idx="12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页脚占位符 2192395"/>
          <p:cNvSpPr>
            <a:spLocks noGrp="1"/>
          </p:cNvSpPr>
          <p:nvPr>
            <p:ph type="ftr" sz="quarter" idx="3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灯片编号占位符 2192396"/>
          <p:cNvSpPr>
            <a:spLocks noGrp="1"/>
          </p:cNvSpPr>
          <p:nvPr>
            <p:ph type="sldNum" sz="quarter" idx="4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ln>
            <a:miter/>
          </a:ln>
        </p:spPr>
        <p:txBody>
          <a:bodyPr anchor="b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A968F38-C8A6-466F-BECB-760D6163DE03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ea"/>
              </a:rPr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2192385"/>
          <p:cNvSpPr>
            <a:spLocks noChangeArrowheads="1"/>
          </p:cNvSpPr>
          <p:nvPr/>
        </p:nvSpPr>
        <p:spPr bwMode="auto">
          <a:xfrm>
            <a:off x="417513" y="2730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" name="矩形 2192386"/>
          <p:cNvSpPr>
            <a:spLocks noChangeArrowheads="1"/>
          </p:cNvSpPr>
          <p:nvPr/>
        </p:nvSpPr>
        <p:spPr bwMode="auto">
          <a:xfrm>
            <a:off x="800100" y="2730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" name="矩形 2192387"/>
          <p:cNvSpPr>
            <a:spLocks noChangeArrowheads="1"/>
          </p:cNvSpPr>
          <p:nvPr/>
        </p:nvSpPr>
        <p:spPr bwMode="auto">
          <a:xfrm>
            <a:off x="541338" y="6953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矩形 2192388"/>
          <p:cNvSpPr>
            <a:spLocks noChangeArrowheads="1"/>
          </p:cNvSpPr>
          <p:nvPr/>
        </p:nvSpPr>
        <p:spPr bwMode="auto">
          <a:xfrm>
            <a:off x="911225" y="6953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矩形 2192389"/>
          <p:cNvSpPr>
            <a:spLocks noChangeArrowheads="1"/>
          </p:cNvSpPr>
          <p:nvPr/>
        </p:nvSpPr>
        <p:spPr bwMode="auto">
          <a:xfrm>
            <a:off x="127000" y="6223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" name="矩形 2192390"/>
          <p:cNvSpPr>
            <a:spLocks noChangeArrowheads="1"/>
          </p:cNvSpPr>
          <p:nvPr/>
        </p:nvSpPr>
        <p:spPr bwMode="auto">
          <a:xfrm>
            <a:off x="762000" y="1651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2" name="矩形 2192391"/>
          <p:cNvSpPr>
            <a:spLocks noChangeArrowheads="1"/>
          </p:cNvSpPr>
          <p:nvPr/>
        </p:nvSpPr>
        <p:spPr bwMode="auto">
          <a:xfrm>
            <a:off x="442913" y="9556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3" name="标题 2192392"/>
          <p:cNvSpPr>
            <a:spLocks noGrp="1"/>
          </p:cNvSpPr>
          <p:nvPr>
            <p:ph type="title"/>
          </p:nvPr>
        </p:nvSpPr>
        <p:spPr>
          <a:xfrm>
            <a:off x="1150938" y="101600"/>
            <a:ext cx="7793037" cy="94297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34" name="文本占位符 2192393"/>
          <p:cNvSpPr>
            <a:spLocks noGrp="1"/>
          </p:cNvSpPr>
          <p:nvPr>
            <p:ph type="body"/>
          </p:nvPr>
        </p:nvSpPr>
        <p:spPr>
          <a:xfrm>
            <a:off x="541338" y="1204913"/>
            <a:ext cx="8413750" cy="49276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92395" name="日期占位符 2192394"/>
          <p:cNvSpPr>
            <a:spLocks noGrp="1"/>
          </p:cNvSpPr>
          <p:nvPr>
            <p:ph type="dt" sz="half" idx="2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eaLnBrk="1" hangingPunct="1">
              <a:buFont typeface="Arial" panose="020B0604020202020204" pitchFamily="34" charset="0"/>
              <a:buNone/>
              <a:defRPr sz="1400" b="0" noProof="1">
                <a:latin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92396" name="页脚占位符 2192395"/>
          <p:cNvSpPr>
            <a:spLocks noGrp="1"/>
          </p:cNvSpPr>
          <p:nvPr>
            <p:ph type="ftr" sz="quarter" idx="3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ctr" eaLnBrk="1" hangingPunct="1">
              <a:buFont typeface="Arial" panose="020B0604020202020204" pitchFamily="34" charset="0"/>
              <a:buNone/>
              <a:defRPr sz="1400" b="0" noProof="1">
                <a:latin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92397" name="灯片编号占位符 2192396"/>
          <p:cNvSpPr>
            <a:spLocks noGrp="1"/>
          </p:cNvSpPr>
          <p:nvPr>
            <p:ph type="sldNum" sz="quarter" idx="4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r" eaLnBrk="1" hangingPunct="1">
              <a:buFont typeface="Arial" panose="020B0604020202020204" pitchFamily="34" charset="0"/>
              <a:buNone/>
              <a:defRPr sz="1400" b="0" noProof="1">
                <a:latin typeface="Tahoma" panose="020B0604030504040204" pitchFamily="34" charset="0"/>
                <a:cs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E45135-3147-4781-B9E5-82F6D59B954C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ea"/>
              </a:rPr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8" name="矩形 2192399"/>
          <p:cNvSpPr>
            <a:spLocks noChangeArrowheads="1"/>
          </p:cNvSpPr>
          <p:nvPr/>
        </p:nvSpPr>
        <p:spPr bwMode="auto">
          <a:xfrm>
            <a:off x="8410575" y="6548438"/>
            <a:ext cx="692150" cy="309563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8D447DF-62DD-46B0-86E9-7E07EDAB06FF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01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2370561"/>
          <p:cNvSpPr txBox="1"/>
          <p:nvPr/>
        </p:nvSpPr>
        <p:spPr>
          <a:xfrm>
            <a:off x="1444625" y="1700213"/>
            <a:ext cx="1519238" cy="2971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900" dirty="0">
                <a:solidFill>
                  <a:srgbClr val="660066"/>
                </a:solidFill>
              </a:rPr>
              <a:t>4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22531" name="文本框 2370562"/>
          <p:cNvSpPr txBox="1"/>
          <p:nvPr/>
        </p:nvSpPr>
        <p:spPr>
          <a:xfrm>
            <a:off x="900113" y="1293813"/>
            <a:ext cx="2735262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accent2"/>
                </a:solidFill>
              </a:rPr>
              <a:t>C  H  A  P  T  E  R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2370564" name="文本框 2370563">
            <a:hlinkClick r:id="" action="ppaction://hlinkshowjump?jump=nextslide"/>
          </p:cNvPr>
          <p:cNvSpPr txBox="1"/>
          <p:nvPr/>
        </p:nvSpPr>
        <p:spPr>
          <a:xfrm>
            <a:off x="3081338" y="3086100"/>
            <a:ext cx="5073650" cy="923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rgbClr val="0000FF"/>
                </a:solidFill>
                <a:ea typeface="华文琥珀" panose="02010800040101010101" pitchFamily="2" charset="-122"/>
              </a:rPr>
              <a:t>嵌入式裸机开发</a:t>
            </a:r>
            <a:endParaRPr lang="zh-CN" altLang="en-US" sz="5400" b="1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23705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0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056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374657"/>
          <p:cNvSpPr>
            <a:spLocks noGrp="1"/>
          </p:cNvSpPr>
          <p:nvPr>
            <p:ph type="title"/>
          </p:nvPr>
        </p:nvSpPr>
        <p:spPr>
          <a:xfrm>
            <a:off x="1150939" y="101600"/>
            <a:ext cx="5134532" cy="942975"/>
          </a:xfrm>
        </p:spPr>
        <p:txBody>
          <a:bodyPr vert="horz" wrap="square" lIns="91440" tIns="45720" rIns="91440" bIns="45720" anchor="b" anchorCtr="0"/>
          <a:lstStyle/>
          <a:p>
            <a:r>
              <a:rPr lang="zh-CN" altLang="en-US" dirty="0"/>
              <a:t>部分硬件资源说明</a:t>
            </a:r>
            <a:endParaRPr lang="en-US" altLang="zh-CN" dirty="0"/>
          </a:p>
        </p:txBody>
      </p:sp>
      <p:sp>
        <p:nvSpPr>
          <p:cNvPr id="24579" name="文本占位符 2374658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marL="0" indent="0">
              <a:buNone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r>
              <a:rPr lang="zh-CN" altLang="en-US" b="1" dirty="0"/>
              <a:t>启动</a:t>
            </a:r>
            <a:r>
              <a:rPr lang="en-US" altLang="zh-CN" b="1" dirty="0"/>
              <a:t>(BOOT)</a:t>
            </a:r>
            <a:r>
              <a:rPr lang="zh-CN" altLang="en-US" b="1" dirty="0"/>
              <a:t>拨码开关 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sz="2800" dirty="0"/>
              <a:t>    I.MX6U </a:t>
            </a:r>
            <a:r>
              <a:rPr lang="zh-CN" altLang="en-US" sz="2800" dirty="0"/>
              <a:t>支持多种启动方式，比如 </a:t>
            </a:r>
            <a:r>
              <a:rPr lang="en-US" altLang="zh-CN" sz="2800" dirty="0"/>
              <a:t>SD </a:t>
            </a:r>
            <a:r>
              <a:rPr lang="zh-CN" altLang="en-US" sz="2800" dirty="0"/>
              <a:t>卡、</a:t>
            </a:r>
            <a:r>
              <a:rPr lang="en-US" altLang="zh-CN" sz="2800" dirty="0"/>
              <a:t>EMMC</a:t>
            </a:r>
            <a:r>
              <a:rPr lang="zh-CN" altLang="en-US" sz="2800" dirty="0"/>
              <a:t>、</a:t>
            </a:r>
            <a:r>
              <a:rPr lang="en-US" altLang="zh-CN" sz="2800" dirty="0"/>
              <a:t>NAND</a:t>
            </a:r>
            <a:r>
              <a:rPr lang="zh-CN" altLang="en-US" sz="2800" dirty="0"/>
              <a:t>、</a:t>
            </a:r>
            <a:r>
              <a:rPr lang="en-US" altLang="zh-CN" sz="2800" dirty="0"/>
              <a:t>QSPI FALSH </a:t>
            </a:r>
            <a:r>
              <a:rPr lang="zh-CN" altLang="en-US" sz="2800" dirty="0"/>
              <a:t>和 </a:t>
            </a:r>
            <a:r>
              <a:rPr lang="en-US" altLang="zh-CN" sz="2800" dirty="0"/>
              <a:t>USB </a:t>
            </a:r>
            <a:r>
              <a:rPr lang="zh-CN" altLang="en-US" sz="2800" dirty="0"/>
              <a:t>等，要想从某一种设备启动就必须先设置好启动拨码开关。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    开发板用了一个 </a:t>
            </a:r>
            <a:r>
              <a:rPr lang="en-US" altLang="zh-CN" sz="2800" dirty="0"/>
              <a:t>8P </a:t>
            </a:r>
            <a:r>
              <a:rPr lang="zh-CN" altLang="en-US" sz="2800" dirty="0"/>
              <a:t>的拨码开关来选择启动方式，开发板支持从 </a:t>
            </a:r>
            <a:r>
              <a:rPr lang="en-US" altLang="zh-CN" sz="2800" dirty="0"/>
              <a:t>SD </a:t>
            </a:r>
            <a:r>
              <a:rPr lang="zh-CN" altLang="en-US" sz="2800" dirty="0"/>
              <a:t>卡、</a:t>
            </a:r>
            <a:r>
              <a:rPr lang="en-US" altLang="zh-CN" sz="2800" dirty="0"/>
              <a:t>EMCM</a:t>
            </a:r>
            <a:r>
              <a:rPr lang="zh-CN" altLang="en-US" sz="2800" dirty="0"/>
              <a:t>、</a:t>
            </a:r>
            <a:r>
              <a:rPr lang="en-US" altLang="zh-CN" sz="2800" dirty="0"/>
              <a:t>NAND </a:t>
            </a:r>
            <a:r>
              <a:rPr lang="zh-CN" altLang="en-US" sz="2800" dirty="0"/>
              <a:t>和 </a:t>
            </a:r>
            <a:r>
              <a:rPr lang="en-US" altLang="zh-CN" sz="2800" dirty="0"/>
              <a:t>USB </a:t>
            </a:r>
            <a:r>
              <a:rPr lang="zh-CN" altLang="en-US" sz="2800" dirty="0"/>
              <a:t>这四种启动方式。</a:t>
            </a:r>
            <a:endParaRPr lang="en-US" altLang="zh-CN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030" y="4574453"/>
            <a:ext cx="3628111" cy="16156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4574453"/>
            <a:ext cx="3503225" cy="1615643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374657"/>
          <p:cNvSpPr>
            <a:spLocks noGrp="1"/>
          </p:cNvSpPr>
          <p:nvPr>
            <p:ph type="title"/>
          </p:nvPr>
        </p:nvSpPr>
        <p:spPr>
          <a:xfrm>
            <a:off x="1150939" y="101600"/>
            <a:ext cx="5134532" cy="942975"/>
          </a:xfrm>
        </p:spPr>
        <p:txBody>
          <a:bodyPr vert="horz" wrap="square" lIns="91440" tIns="45720" rIns="91440" bIns="45720" anchor="b" anchorCtr="0"/>
          <a:lstStyle/>
          <a:p>
            <a:r>
              <a:rPr lang="zh-CN" altLang="en-US" dirty="0"/>
              <a:t>部分硬件资源说明</a:t>
            </a:r>
            <a:endParaRPr lang="en-US" altLang="zh-CN" dirty="0"/>
          </a:p>
        </p:txBody>
      </p:sp>
      <p:sp>
        <p:nvSpPr>
          <p:cNvPr id="24579" name="文本占位符 2374658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marL="0" indent="0">
              <a:buNone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r>
              <a:rPr lang="zh-CN" altLang="en-US" sz="2800" b="1" dirty="0"/>
              <a:t>光环境传感器 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    开发板板载的一个光环境三合一传感器（</a:t>
            </a:r>
            <a:r>
              <a:rPr lang="en-US" altLang="zh-CN" sz="2800" dirty="0"/>
              <a:t>U9</a:t>
            </a:r>
            <a:r>
              <a:rPr lang="zh-CN" altLang="en-US" sz="2800" dirty="0"/>
              <a:t>），它可以作为：环境光传感器、近距离（接近）传感器和红外传感器。通过该传感器，开发板可以感知周围环境光线的变化，接近距离等，从而可以实现类似手机的自动背光控制。 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b="1" dirty="0"/>
              <a:t>（</a:t>
            </a:r>
            <a:r>
              <a:rPr lang="en-US" altLang="zh-CN" sz="2800" b="1" dirty="0"/>
              <a:t>5</a:t>
            </a:r>
            <a:r>
              <a:rPr lang="zh-CN" altLang="en-US" sz="2800" b="1" dirty="0"/>
              <a:t>）蜂鸣器</a:t>
            </a:r>
            <a:endParaRPr lang="zh-CN" altLang="en-US" sz="2800" b="1" dirty="0"/>
          </a:p>
          <a:p>
            <a:pPr marL="0" indent="0">
              <a:buNone/>
            </a:pPr>
            <a:r>
              <a:rPr lang="zh-CN" altLang="en-US" sz="2800" dirty="0"/>
              <a:t>    这是一个有源蜂鸣器，通过高低电平控制蜂鸣器的开关。</a:t>
            </a:r>
            <a:endParaRPr lang="en-US" altLang="zh-CN" sz="2800" dirty="0"/>
          </a:p>
        </p:txBody>
      </p:sp>
    </p:spTree>
  </p:cSld>
  <p:clrMapOvr>
    <a:masterClrMapping/>
  </p:clrMapOvr>
  <p:transition spd="med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374657"/>
          <p:cNvSpPr>
            <a:spLocks noGrp="1"/>
          </p:cNvSpPr>
          <p:nvPr>
            <p:ph type="title"/>
          </p:nvPr>
        </p:nvSpPr>
        <p:spPr>
          <a:xfrm>
            <a:off x="1150939" y="101600"/>
            <a:ext cx="5134532" cy="942975"/>
          </a:xfrm>
        </p:spPr>
        <p:txBody>
          <a:bodyPr vert="horz" wrap="square" lIns="91440" tIns="45720" rIns="91440" bIns="45720" anchor="b" anchorCtr="0"/>
          <a:lstStyle/>
          <a:p>
            <a:r>
              <a:rPr lang="zh-CN" altLang="en-US" dirty="0"/>
              <a:t>部分硬件资源说明</a:t>
            </a:r>
            <a:endParaRPr lang="en-US" altLang="zh-CN" dirty="0"/>
          </a:p>
        </p:txBody>
      </p:sp>
      <p:sp>
        <p:nvSpPr>
          <p:cNvPr id="24579" name="文本占位符 2374658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marL="0" indent="0">
              <a:buNone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r>
              <a:rPr lang="en-US" altLang="zh-CN" sz="2800" b="1" dirty="0"/>
              <a:t>ICM20608 </a:t>
            </a:r>
            <a:r>
              <a:rPr lang="zh-CN" altLang="en-US" sz="2800" b="1" dirty="0"/>
              <a:t>六轴传感器</a:t>
            </a:r>
            <a:endParaRPr lang="zh-CN" altLang="en-US" sz="2800" b="1" dirty="0"/>
          </a:p>
          <a:p>
            <a:pPr marL="0" indent="0">
              <a:buNone/>
            </a:pPr>
            <a:r>
              <a:rPr lang="zh-CN" altLang="en-US" sz="2800" dirty="0"/>
              <a:t>    开发板板载的一个六轴传感器芯片</a:t>
            </a:r>
            <a:r>
              <a:rPr lang="en-US" altLang="zh-CN" sz="2800" dirty="0"/>
              <a:t>(U6)</a:t>
            </a:r>
            <a:r>
              <a:rPr lang="zh-CN" altLang="en-US" sz="2800" dirty="0"/>
              <a:t>，型号为 </a:t>
            </a:r>
            <a:r>
              <a:rPr lang="en-US" altLang="zh-CN" sz="2800" dirty="0"/>
              <a:t>ICM20608</a:t>
            </a:r>
            <a:r>
              <a:rPr lang="zh-CN" altLang="en-US" sz="2800" dirty="0"/>
              <a:t>，采用 </a:t>
            </a:r>
            <a:r>
              <a:rPr lang="en-US" altLang="zh-CN" sz="2800" dirty="0"/>
              <a:t>SPI </a:t>
            </a:r>
            <a:r>
              <a:rPr lang="zh-CN" altLang="en-US" sz="2800" dirty="0"/>
              <a:t>接口与</a:t>
            </a:r>
            <a:r>
              <a:rPr lang="en-US" altLang="zh-CN" sz="2800" dirty="0"/>
              <a:t>I.MX6U </a:t>
            </a:r>
            <a:r>
              <a:rPr lang="zh-CN" altLang="en-US" sz="2800" dirty="0"/>
              <a:t>相连接。</a:t>
            </a:r>
            <a:r>
              <a:rPr lang="en-US" altLang="zh-CN" sz="2800" dirty="0"/>
              <a:t>ICM20608 </a:t>
            </a:r>
            <a:r>
              <a:rPr lang="zh-CN" altLang="en-US" sz="2800" dirty="0"/>
              <a:t>内部集成 </a:t>
            </a:r>
            <a:r>
              <a:rPr lang="en-US" altLang="zh-CN" sz="2800" dirty="0"/>
              <a:t>1 </a:t>
            </a:r>
            <a:r>
              <a:rPr lang="zh-CN" altLang="en-US" sz="2800" dirty="0"/>
              <a:t>个三轴加速度传感器和 </a:t>
            </a:r>
            <a:r>
              <a:rPr lang="en-US" altLang="zh-CN" sz="2800" dirty="0"/>
              <a:t>1 </a:t>
            </a:r>
            <a:r>
              <a:rPr lang="zh-CN" altLang="en-US" sz="2800" dirty="0"/>
              <a:t>个三轴陀螺仪，该传感器在姿态测量方面应用非常广泛。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b="1" dirty="0"/>
              <a:t>（</a:t>
            </a:r>
            <a:r>
              <a:rPr lang="en-US" altLang="zh-CN" sz="2800" b="1" dirty="0"/>
              <a:t>7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WM8960 </a:t>
            </a:r>
            <a:r>
              <a:rPr lang="zh-CN" altLang="en-US" sz="2800" b="1" dirty="0"/>
              <a:t>音频 </a:t>
            </a:r>
            <a:r>
              <a:rPr lang="en-US" altLang="zh-CN" sz="2800" b="1" dirty="0"/>
              <a:t>DAC</a:t>
            </a:r>
            <a:endParaRPr lang="en-US" altLang="zh-CN" sz="2800" b="1" dirty="0"/>
          </a:p>
          <a:p>
            <a:pPr marL="0" indent="0">
              <a:buNone/>
            </a:pPr>
            <a:r>
              <a:rPr lang="zh-CN" altLang="en-US" sz="2800" dirty="0"/>
              <a:t>    这是一颗欧胜公司出品的音频 </a:t>
            </a:r>
            <a:r>
              <a:rPr lang="en-US" altLang="zh-CN" sz="2800" dirty="0"/>
              <a:t>DAC </a:t>
            </a:r>
            <a:r>
              <a:rPr lang="zh-CN" altLang="en-US" sz="2800" dirty="0"/>
              <a:t>芯片，用于实现音乐播放与录音。开发板的板载录音输入口（</a:t>
            </a:r>
            <a:r>
              <a:rPr lang="en-US" altLang="zh-CN" sz="2800" dirty="0"/>
              <a:t>MIC</a:t>
            </a:r>
            <a:r>
              <a:rPr lang="zh-CN" altLang="en-US" sz="2800" dirty="0"/>
              <a:t>），该咪头直接接到 </a:t>
            </a:r>
            <a:r>
              <a:rPr lang="en-US" altLang="zh-CN" sz="2800" dirty="0"/>
              <a:t>WM8960 </a:t>
            </a:r>
            <a:r>
              <a:rPr lang="zh-CN" altLang="en-US" sz="2800" dirty="0"/>
              <a:t>的输入上，可以用来实现录音功能。</a:t>
            </a:r>
            <a:endParaRPr lang="en-US" altLang="zh-CN" sz="2800" dirty="0"/>
          </a:p>
        </p:txBody>
      </p:sp>
    </p:spTree>
  </p:cSld>
  <p:clrMapOvr>
    <a:masterClrMapping/>
  </p:clrMapOvr>
  <p:transition spd="med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标题 2392066"/>
          <p:cNvSpPr>
            <a:spLocks noGrp="1"/>
          </p:cNvSpPr>
          <p:nvPr>
            <p:ph type="title"/>
          </p:nvPr>
        </p:nvSpPr>
        <p:spPr>
          <a:xfrm>
            <a:off x="1009650" y="234950"/>
            <a:ext cx="5886450" cy="55245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开发板的裸机例程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06087"/>
            <a:ext cx="9144000" cy="444582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2260600" y="1898650"/>
            <a:ext cx="1085850" cy="3492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标题 2392066"/>
          <p:cNvSpPr>
            <a:spLocks noGrp="1"/>
          </p:cNvSpPr>
          <p:nvPr>
            <p:ph type="title"/>
          </p:nvPr>
        </p:nvSpPr>
        <p:spPr>
          <a:xfrm>
            <a:off x="1009650" y="234950"/>
            <a:ext cx="5886450" cy="55245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开发板使用注意事项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1 </a:t>
            </a:r>
            <a:r>
              <a:rPr lang="zh-CN" altLang="en-US" sz="2400" dirty="0"/>
              <a:t>个 </a:t>
            </a:r>
            <a:r>
              <a:rPr lang="en-US" altLang="zh-CN" sz="2400" dirty="0"/>
              <a:t>USB </a:t>
            </a:r>
            <a:r>
              <a:rPr lang="zh-CN" altLang="en-US" sz="2400" dirty="0"/>
              <a:t>供电最多 </a:t>
            </a:r>
            <a:r>
              <a:rPr lang="en-US" altLang="zh-CN" sz="2400" dirty="0"/>
              <a:t>500mA</a:t>
            </a:r>
            <a:r>
              <a:rPr lang="zh-CN" altLang="en-US" sz="2400" dirty="0"/>
              <a:t>，且由于导线电阻存在，供到开发板的电压不到</a:t>
            </a:r>
            <a:r>
              <a:rPr lang="en-US" altLang="zh-CN" sz="2400" dirty="0"/>
              <a:t>5V</a:t>
            </a:r>
            <a:r>
              <a:rPr lang="zh-CN" altLang="en-US" sz="2400" dirty="0"/>
              <a:t>，一般都不会有建议大家使用一个独立电源供电。</a:t>
            </a:r>
            <a:endParaRPr lang="en-US" altLang="zh-CN" sz="2400" dirty="0"/>
          </a:p>
          <a:p>
            <a:r>
              <a:rPr lang="zh-CN" altLang="en-US" sz="2400" dirty="0"/>
              <a:t>当你想使用某个 </a:t>
            </a:r>
            <a:r>
              <a:rPr lang="en-US" altLang="zh-CN" sz="2400" dirty="0"/>
              <a:t>IO </a:t>
            </a:r>
            <a:r>
              <a:rPr lang="zh-CN" altLang="en-US" sz="2400" dirty="0"/>
              <a:t>口用作其他用处的时候，请先看看开发板的原理图，该 </a:t>
            </a:r>
            <a:r>
              <a:rPr lang="en-US" altLang="zh-CN" sz="2400" dirty="0"/>
              <a:t>IO </a:t>
            </a:r>
            <a:r>
              <a:rPr lang="zh-CN" altLang="en-US" sz="2400" dirty="0"/>
              <a:t>口是否有连接在开发板的某个外设上。</a:t>
            </a:r>
            <a:endParaRPr lang="en-US" altLang="zh-CN" sz="2400" dirty="0"/>
          </a:p>
          <a:p>
            <a:r>
              <a:rPr lang="zh-CN" altLang="en-US" sz="2400" dirty="0"/>
              <a:t>开发板上的跳线帽比较多，大家在使用某个功能的时候，要先查查这个是否需要设置跳线帽。</a:t>
            </a:r>
            <a:endParaRPr lang="en-US" altLang="zh-CN" sz="2400" dirty="0"/>
          </a:p>
          <a:p>
            <a:r>
              <a:rPr lang="zh-CN" altLang="en-US" sz="2400" dirty="0"/>
              <a:t>当液晶显示白屏的时候，请先检查液晶模块是否插好。</a:t>
            </a:r>
            <a:endParaRPr lang="en-US" altLang="zh-CN" sz="2400" dirty="0"/>
          </a:p>
          <a:p>
            <a:r>
              <a:rPr lang="zh-CN" altLang="en-US" sz="2400" dirty="0"/>
              <a:t>开发板的 </a:t>
            </a:r>
            <a:r>
              <a:rPr lang="en-US" altLang="zh-CN" sz="2400" dirty="0"/>
              <a:t>USB OTG </a:t>
            </a:r>
            <a:r>
              <a:rPr lang="zh-CN" altLang="en-US" sz="2400" dirty="0"/>
              <a:t>的 </a:t>
            </a:r>
            <a:r>
              <a:rPr lang="en-US" altLang="zh-CN" sz="2400" dirty="0"/>
              <a:t>USB SLAVE </a:t>
            </a:r>
            <a:r>
              <a:rPr lang="zh-CN" altLang="en-US" sz="2400" dirty="0"/>
              <a:t>和 </a:t>
            </a:r>
            <a:r>
              <a:rPr lang="en-US" altLang="zh-CN" sz="2400" dirty="0"/>
              <a:t>USB HOST </a:t>
            </a:r>
            <a:r>
              <a:rPr lang="zh-CN" altLang="en-US" sz="2400" dirty="0"/>
              <a:t>共用同一个 </a:t>
            </a:r>
            <a:r>
              <a:rPr lang="en-US" altLang="zh-CN" sz="2400" dirty="0"/>
              <a:t>USB </a:t>
            </a:r>
            <a:r>
              <a:rPr lang="zh-CN" altLang="en-US" sz="2400" dirty="0"/>
              <a:t>口，不可以同时使用。</a:t>
            </a:r>
            <a:endParaRPr lang="zh-CN" altLang="en-US" sz="2400" dirty="0"/>
          </a:p>
        </p:txBody>
      </p:sp>
    </p:spTree>
  </p:cSld>
  <p:clrMapOvr>
    <a:masterClrMapping/>
  </p:clrMapOvr>
  <p:transition spd="med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矩形 2062337"/>
          <p:cNvSpPr/>
          <p:nvPr/>
        </p:nvSpPr>
        <p:spPr>
          <a:xfrm>
            <a:off x="533400" y="325438"/>
            <a:ext cx="8077200" cy="723900"/>
          </a:xfrm>
          <a:prstGeom prst="rect">
            <a:avLst/>
          </a:prstGeom>
          <a:noFill/>
          <a:ln w="9525">
            <a:noFill/>
          </a:ln>
        </p:spPr>
        <p:txBody>
          <a:bodyPr lIns="82550" tIns="41275" rIns="82550" bIns="41275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54000" marR="0" lvl="0" indent="-254000" algn="ctr" defTabSz="678180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主要内容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23555" name="矩形 206233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556" name="矩形 206233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3557" name="图片 2062340" descr="TurbineAgenda"/>
          <p:cNvPicPr>
            <a:picLocks noChangeAspect="1"/>
          </p:cNvPicPr>
          <p:nvPr/>
        </p:nvPicPr>
        <p:blipFill>
          <a:blip r:embed="rId1"/>
          <a:srcRect l="6398"/>
          <a:stretch>
            <a:fillRect/>
          </a:stretch>
        </p:blipFill>
        <p:spPr>
          <a:xfrm>
            <a:off x="38100" y="1960563"/>
            <a:ext cx="3238500" cy="3724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8" name="任意多边形 2062341"/>
          <p:cNvSpPr/>
          <p:nvPr/>
        </p:nvSpPr>
        <p:spPr>
          <a:xfrm>
            <a:off x="1633538" y="1687513"/>
            <a:ext cx="2251075" cy="44783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21600" h="42956" fill="none">
                <a:moveTo>
                  <a:pt x="1655" y="0"/>
                </a:moveTo>
                <a:cubicBezTo>
                  <a:pt x="12815" y="849"/>
                  <a:pt x="21600" y="10167"/>
                  <a:pt x="21600" y="21537"/>
                </a:cubicBezTo>
                <a:cubicBezTo>
                  <a:pt x="21600" y="32523"/>
                  <a:pt x="13398" y="41594"/>
                  <a:pt x="2790" y="42958"/>
                </a:cubicBezTo>
              </a:path>
              <a:path w="21600" h="42956" stroke="0">
                <a:moveTo>
                  <a:pt x="1655" y="0"/>
                </a:moveTo>
                <a:cubicBezTo>
                  <a:pt x="12815" y="849"/>
                  <a:pt x="21600" y="10167"/>
                  <a:pt x="21600" y="21537"/>
                </a:cubicBezTo>
                <a:cubicBezTo>
                  <a:pt x="21600" y="32523"/>
                  <a:pt x="13398" y="41594"/>
                  <a:pt x="2790" y="42958"/>
                </a:cubicBezTo>
                <a:lnTo>
                  <a:pt x="0" y="21536"/>
                </a:lnTo>
                <a:lnTo>
                  <a:pt x="1655" y="0"/>
                </a:lnTo>
                <a:close/>
              </a:path>
            </a:pathLst>
          </a:custGeom>
          <a:noFill/>
          <a:ln w="28575" cap="flat" cmpd="sng">
            <a:solidFill>
              <a:schemeClr val="hlink">
                <a:alpha val="10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62343" name="椭圆 2062342"/>
          <p:cNvSpPr>
            <a:spLocks noChangeAspect="1"/>
          </p:cNvSpPr>
          <p:nvPr/>
        </p:nvSpPr>
        <p:spPr>
          <a:xfrm>
            <a:off x="3232150" y="2386013"/>
            <a:ext cx="444500" cy="444500"/>
          </a:xfrm>
          <a:prstGeom prst="ellipse">
            <a:avLst/>
          </a:prstGeom>
          <a:gradFill rotWithShape="0">
            <a:gsLst>
              <a:gs pos="0">
                <a:srgbClr val="000066">
                  <a:gamma/>
                  <a:tint val="0"/>
                  <a:invGamma/>
                </a:srgbClr>
              </a:gs>
              <a:gs pos="100000">
                <a:srgbClr val="000066"/>
              </a:gs>
            </a:gsLst>
            <a:path path="shape">
              <a:fillToRect l="50000" t="50000" r="50000" b="50000"/>
            </a:path>
            <a:tileRect/>
          </a:gradFill>
          <a:ln w="12700" cap="flat" cmpd="sng">
            <a:solidFill>
              <a:srgbClr val="002D86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chemeClr val="tx2"/>
            </a:outerShdw>
          </a:effectLst>
        </p:spPr>
        <p:txBody>
          <a:bodyPr wrap="none" lIns="0" tIns="0" rIns="0" bIns="0" anchor="ctr"/>
          <a:lstStyle>
            <a:lvl1pPr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endParaRPr kumimoji="0" lang="zh-CN" altLang="zh-CN" sz="2400" b="1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62344" name="椭圆 2062343"/>
          <p:cNvSpPr>
            <a:spLocks noChangeAspect="1"/>
          </p:cNvSpPr>
          <p:nvPr/>
        </p:nvSpPr>
        <p:spPr>
          <a:xfrm>
            <a:off x="3594100" y="4116388"/>
            <a:ext cx="444500" cy="444500"/>
          </a:xfrm>
          <a:prstGeom prst="ellipse">
            <a:avLst/>
          </a:prstGeom>
          <a:gradFill rotWithShape="0">
            <a:gsLst>
              <a:gs pos="0">
                <a:srgbClr val="000066">
                  <a:gamma/>
                  <a:tint val="0"/>
                  <a:invGamma/>
                </a:srgbClr>
              </a:gs>
              <a:gs pos="100000">
                <a:srgbClr val="000066"/>
              </a:gs>
            </a:gsLst>
            <a:path path="shape">
              <a:fillToRect l="50000" t="50000" r="50000" b="50000"/>
            </a:path>
            <a:tileRect/>
          </a:gradFill>
          <a:ln w="12700" cap="flat" cmpd="sng">
            <a:solidFill>
              <a:srgbClr val="002D86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chemeClr val="tx2"/>
            </a:outerShdw>
          </a:effectLst>
        </p:spPr>
        <p:txBody>
          <a:bodyPr wrap="none" lIns="0" tIns="0" rIns="0" bIns="0" anchor="ctr"/>
          <a:lstStyle>
            <a:lvl1pPr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endParaRPr kumimoji="0" lang="zh-CN" altLang="zh-CN" sz="2400" b="1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62345" name="椭圆 2062344"/>
          <p:cNvSpPr>
            <a:spLocks noChangeAspect="1"/>
          </p:cNvSpPr>
          <p:nvPr/>
        </p:nvSpPr>
        <p:spPr>
          <a:xfrm>
            <a:off x="3608388" y="3222625"/>
            <a:ext cx="444500" cy="444500"/>
          </a:xfrm>
          <a:prstGeom prst="ellipse">
            <a:avLst/>
          </a:prstGeom>
          <a:gradFill rotWithShape="0">
            <a:gsLst>
              <a:gs pos="0">
                <a:srgbClr val="000066">
                  <a:gamma/>
                  <a:tint val="0"/>
                  <a:invGamma/>
                </a:srgbClr>
              </a:gs>
              <a:gs pos="100000">
                <a:srgbClr val="000066"/>
              </a:gs>
            </a:gsLst>
            <a:path path="shape">
              <a:fillToRect l="50000" t="50000" r="50000" b="50000"/>
            </a:path>
            <a:tileRect/>
          </a:gradFill>
          <a:ln w="12700" cap="flat" cmpd="sng">
            <a:solidFill>
              <a:srgbClr val="002D86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chemeClr val="tx2"/>
            </a:outerShdw>
          </a:effectLst>
        </p:spPr>
        <p:txBody>
          <a:bodyPr wrap="none" lIns="0" tIns="0" rIns="0" bIns="0" anchor="ctr"/>
          <a:lstStyle>
            <a:lvl1pPr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zh-CN" altLang="zh-CN" sz="2400" b="1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562" name="矩形 2062346"/>
          <p:cNvSpPr/>
          <p:nvPr/>
        </p:nvSpPr>
        <p:spPr>
          <a:xfrm>
            <a:off x="3852863" y="2387600"/>
            <a:ext cx="2379662" cy="450850"/>
          </a:xfrm>
          <a:prstGeom prst="rect">
            <a:avLst/>
          </a:prstGeom>
          <a:noFill/>
          <a:ln w="9525">
            <a:noFill/>
          </a:ln>
        </p:spPr>
        <p:txBody>
          <a:bodyPr lIns="82550" tIns="41275" rIns="82550" bIns="41275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+mn-cs"/>
              </a:rPr>
              <a:t>开发平台介绍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3563" name="矩形 2062347"/>
          <p:cNvSpPr/>
          <p:nvPr/>
        </p:nvSpPr>
        <p:spPr>
          <a:xfrm>
            <a:off x="4219575" y="3222625"/>
            <a:ext cx="2659063" cy="450850"/>
          </a:xfrm>
          <a:prstGeom prst="rect">
            <a:avLst/>
          </a:prstGeom>
          <a:noFill/>
          <a:ln w="9525">
            <a:noFill/>
          </a:ln>
        </p:spPr>
        <p:txBody>
          <a:bodyPr lIns="82550" tIns="41275" rIns="82550" bIns="41275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+mn-cs"/>
              </a:rPr>
              <a:t>Cortex-A7 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+mn-cs"/>
              </a:rPr>
              <a:t>架构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3564" name="矩形 2062348"/>
          <p:cNvSpPr/>
          <p:nvPr/>
        </p:nvSpPr>
        <p:spPr>
          <a:xfrm>
            <a:off x="3824288" y="4987925"/>
            <a:ext cx="3321050" cy="450850"/>
          </a:xfrm>
          <a:prstGeom prst="rect">
            <a:avLst/>
          </a:prstGeom>
          <a:noFill/>
          <a:ln w="9525">
            <a:noFill/>
          </a:ln>
        </p:spPr>
        <p:txBody>
          <a:bodyPr lIns="82550" tIns="41275" rIns="82550" bIns="41275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+mn-cs"/>
              </a:rPr>
              <a:t>裸机驱动开发技术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06875" y="4162127"/>
            <a:ext cx="25266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+mn-cs"/>
              </a:rPr>
              <a:t>I.MX6U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+mn-cs"/>
              </a:rPr>
              <a:t>启动方式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3249613" y="4916487"/>
            <a:ext cx="444500" cy="444500"/>
          </a:xfrm>
          <a:prstGeom prst="ellipse">
            <a:avLst/>
          </a:prstGeom>
          <a:gradFill rotWithShape="0">
            <a:gsLst>
              <a:gs pos="0">
                <a:srgbClr val="000066">
                  <a:gamma/>
                  <a:tint val="0"/>
                  <a:invGamma/>
                </a:srgbClr>
              </a:gs>
              <a:gs pos="100000">
                <a:srgbClr val="000066"/>
              </a:gs>
            </a:gsLst>
            <a:path path="shape">
              <a:fillToRect l="50000" t="50000" r="50000" b="50000"/>
            </a:path>
            <a:tileRect/>
          </a:gradFill>
          <a:ln w="12700" cap="flat" cmpd="sng">
            <a:solidFill>
              <a:srgbClr val="002D86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chemeClr val="tx2"/>
            </a:outerShdw>
          </a:effectLst>
        </p:spPr>
        <p:txBody>
          <a:bodyPr wrap="none" lIns="0" tIns="0" rIns="0" bIns="0" anchor="ctr"/>
          <a:lstStyle>
            <a:lvl1pPr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r>
            <a:endParaRPr kumimoji="0" lang="zh-CN" altLang="zh-CN" sz="2400" b="1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标题 2392066"/>
          <p:cNvSpPr>
            <a:spLocks noGrp="1"/>
          </p:cNvSpPr>
          <p:nvPr>
            <p:ph type="title"/>
          </p:nvPr>
        </p:nvSpPr>
        <p:spPr>
          <a:xfrm>
            <a:off x="1009650" y="234950"/>
            <a:ext cx="5886450" cy="55245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sz="4000" dirty="0"/>
              <a:t>Cortex-A7 </a:t>
            </a:r>
            <a:r>
              <a:rPr lang="en-US" altLang="zh-CN" sz="4000" dirty="0" err="1"/>
              <a:t>MPCore</a:t>
            </a:r>
            <a:r>
              <a:rPr lang="en-US" altLang="zh-CN" sz="4000" dirty="0"/>
              <a:t> </a:t>
            </a:r>
            <a:r>
              <a:rPr lang="zh-CN" altLang="en-US" sz="4000" dirty="0"/>
              <a:t>简介</a:t>
            </a:r>
            <a:endParaRPr lang="zh-CN" altLang="en-US" sz="4000" dirty="0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983615" y="1464945"/>
            <a:ext cx="6661150" cy="420497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 Cortex-A7 </a:t>
            </a:r>
            <a:r>
              <a:rPr lang="zh-CN" altLang="en-US" sz="2400" dirty="0"/>
              <a:t>比 </a:t>
            </a:r>
            <a:r>
              <a:rPr lang="en-US" altLang="zh-CN" sz="2400" dirty="0"/>
              <a:t>Cortex-A8 </a:t>
            </a:r>
            <a:r>
              <a:rPr lang="zh-CN" altLang="en-US" sz="2400" dirty="0"/>
              <a:t>性能要强大，而且更省电。</a:t>
            </a:r>
            <a:endParaRPr lang="en-US" altLang="zh-CN" sz="2400" dirty="0"/>
          </a:p>
          <a:p>
            <a:r>
              <a:rPr lang="en-US" altLang="zh-CN" sz="2400" dirty="0"/>
              <a:t>Cortex-A7 </a:t>
            </a:r>
            <a:r>
              <a:rPr lang="zh-CN" altLang="en-US" sz="2400" dirty="0"/>
              <a:t>在获得与 </a:t>
            </a:r>
            <a:r>
              <a:rPr lang="en-US" altLang="zh-CN" sz="2400" dirty="0"/>
              <a:t>Cortex-A9 </a:t>
            </a:r>
            <a:r>
              <a:rPr lang="zh-CN" altLang="en-US" sz="2400" dirty="0"/>
              <a:t>相似性能的情况下，其功耗更低。</a:t>
            </a:r>
            <a:endParaRPr lang="en-US" altLang="zh-CN" sz="2400" dirty="0"/>
          </a:p>
          <a:p>
            <a:r>
              <a:rPr lang="en-US" altLang="zh-CN" sz="2400" dirty="0"/>
              <a:t>Cortex-A7 </a:t>
            </a:r>
            <a:r>
              <a:rPr lang="en-US" altLang="zh-CN" sz="2400" dirty="0" err="1"/>
              <a:t>MPCore</a:t>
            </a:r>
            <a:r>
              <a:rPr lang="en-US" altLang="zh-CN" sz="2400" dirty="0"/>
              <a:t> </a:t>
            </a:r>
            <a:r>
              <a:rPr lang="zh-CN" altLang="en-US" sz="2400" dirty="0"/>
              <a:t>支持在一个处理器上选配 </a:t>
            </a:r>
            <a:r>
              <a:rPr lang="en-US" altLang="zh-CN" sz="2400" dirty="0"/>
              <a:t>1~4 </a:t>
            </a:r>
            <a:r>
              <a:rPr lang="zh-CN" altLang="en-US" sz="2400" dirty="0"/>
              <a:t>个内核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299" y="3040842"/>
            <a:ext cx="7685891" cy="3258358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Cortex-A7 </a:t>
            </a:r>
            <a:r>
              <a:rPr lang="en-US" altLang="zh-CN" sz="2000" dirty="0" err="1"/>
              <a:t>MPCore</a:t>
            </a:r>
            <a:r>
              <a:rPr lang="en-US" altLang="zh-CN" sz="2000" dirty="0"/>
              <a:t> </a:t>
            </a:r>
            <a:r>
              <a:rPr lang="zh-CN" altLang="en-US" sz="2000" dirty="0"/>
              <a:t>的 </a:t>
            </a:r>
            <a:r>
              <a:rPr lang="en-US" altLang="zh-CN" sz="2000" dirty="0"/>
              <a:t>L1 </a:t>
            </a:r>
            <a:r>
              <a:rPr lang="zh-CN" altLang="en-US" sz="2000" dirty="0"/>
              <a:t>可选择 </a:t>
            </a:r>
            <a:r>
              <a:rPr lang="en-US" altLang="zh-CN" sz="2000" dirty="0"/>
              <a:t>8KB</a:t>
            </a:r>
            <a:r>
              <a:rPr lang="zh-CN" altLang="en-US" sz="2000" dirty="0"/>
              <a:t>、</a:t>
            </a:r>
            <a:r>
              <a:rPr lang="en-US" altLang="zh-CN" sz="2000" dirty="0"/>
              <a:t>16KB</a:t>
            </a:r>
            <a:r>
              <a:rPr lang="zh-CN" altLang="en-US" sz="2000" dirty="0"/>
              <a:t>、</a:t>
            </a:r>
            <a:r>
              <a:rPr lang="en-US" altLang="zh-CN" sz="2000" dirty="0"/>
              <a:t>32KB</a:t>
            </a:r>
            <a:r>
              <a:rPr lang="zh-CN" altLang="en-US" sz="2000" dirty="0"/>
              <a:t>、</a:t>
            </a:r>
            <a:r>
              <a:rPr lang="en-US" altLang="zh-CN" sz="2000" dirty="0"/>
              <a:t>64KB</a:t>
            </a:r>
            <a:r>
              <a:rPr lang="zh-CN" altLang="en-US" sz="2000" dirty="0"/>
              <a:t>，</a:t>
            </a:r>
            <a:r>
              <a:rPr lang="en-US" altLang="zh-CN" sz="2000" dirty="0"/>
              <a:t>L2 Cache </a:t>
            </a:r>
            <a:r>
              <a:rPr lang="zh-CN" altLang="en-US" sz="2000" dirty="0"/>
              <a:t>可以不配，也可以选择 </a:t>
            </a:r>
            <a:r>
              <a:rPr lang="en-US" altLang="zh-CN" sz="2000" dirty="0"/>
              <a:t>128KB</a:t>
            </a:r>
            <a:r>
              <a:rPr lang="zh-CN" altLang="en-US" sz="2000" dirty="0"/>
              <a:t>、</a:t>
            </a:r>
            <a:r>
              <a:rPr lang="en-US" altLang="zh-CN" sz="2000" dirty="0"/>
              <a:t>256KB</a:t>
            </a:r>
            <a:r>
              <a:rPr lang="zh-CN" altLang="en-US" sz="2000" dirty="0"/>
              <a:t>、</a:t>
            </a:r>
            <a:r>
              <a:rPr lang="en-US" altLang="zh-CN" sz="2000" dirty="0"/>
              <a:t>512KB</a:t>
            </a:r>
            <a:r>
              <a:rPr lang="zh-CN" altLang="en-US" sz="2000" dirty="0"/>
              <a:t>、</a:t>
            </a:r>
            <a:r>
              <a:rPr lang="en-US" altLang="zh-CN" sz="2000" dirty="0"/>
              <a:t>1024KB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r>
              <a:rPr lang="en-US" altLang="zh-CN" sz="2000" dirty="0"/>
              <a:t>I.MX6UL </a:t>
            </a:r>
            <a:r>
              <a:rPr lang="zh-CN" altLang="en-US" sz="2000" dirty="0"/>
              <a:t>配置了 </a:t>
            </a:r>
            <a:r>
              <a:rPr lang="en-US" altLang="zh-CN" sz="2000" dirty="0"/>
              <a:t>32KB </a:t>
            </a:r>
            <a:r>
              <a:rPr lang="zh-CN" altLang="en-US" sz="2000" dirty="0"/>
              <a:t>的 </a:t>
            </a:r>
            <a:r>
              <a:rPr lang="en-US" altLang="zh-CN" sz="2000" dirty="0"/>
              <a:t>L1 </a:t>
            </a:r>
            <a:r>
              <a:rPr lang="zh-CN" altLang="en-US" sz="2000" dirty="0"/>
              <a:t>指令 </a:t>
            </a:r>
            <a:r>
              <a:rPr lang="en-US" altLang="zh-CN" sz="2000" dirty="0"/>
              <a:t>Cache </a:t>
            </a:r>
            <a:r>
              <a:rPr lang="zh-CN" altLang="en-US" sz="2000" dirty="0"/>
              <a:t>和 </a:t>
            </a:r>
            <a:r>
              <a:rPr lang="en-US" altLang="zh-CN" sz="2000" dirty="0"/>
              <a:t>32KB </a:t>
            </a:r>
            <a:r>
              <a:rPr lang="zh-CN" altLang="en-US" sz="2000" dirty="0"/>
              <a:t>的</a:t>
            </a:r>
            <a:r>
              <a:rPr lang="en-US" altLang="zh-CN" sz="2000" dirty="0"/>
              <a:t>L1 </a:t>
            </a:r>
            <a:r>
              <a:rPr lang="zh-CN" altLang="en-US" sz="2000" dirty="0"/>
              <a:t>数据 </a:t>
            </a:r>
            <a:r>
              <a:rPr lang="en-US" altLang="zh-CN" sz="2000" dirty="0"/>
              <a:t>Cache</a:t>
            </a:r>
            <a:r>
              <a:rPr lang="zh-CN" altLang="en-US" sz="2000" dirty="0"/>
              <a:t>，以及 </a:t>
            </a:r>
            <a:r>
              <a:rPr lang="en-US" altLang="zh-CN" sz="2000" dirty="0"/>
              <a:t>128KB </a:t>
            </a:r>
            <a:r>
              <a:rPr lang="zh-CN" altLang="en-US" sz="2000" dirty="0"/>
              <a:t>的 </a:t>
            </a:r>
            <a:r>
              <a:rPr lang="en-US" altLang="zh-CN" sz="2000" dirty="0"/>
              <a:t>L2 Cache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r>
              <a:rPr lang="en-US" altLang="zh-CN" sz="2000" dirty="0"/>
              <a:t>Cortex-A7MPCore </a:t>
            </a:r>
            <a:r>
              <a:rPr lang="zh-CN" altLang="en-US" sz="2000" dirty="0"/>
              <a:t>使用 </a:t>
            </a:r>
            <a:r>
              <a:rPr lang="en-US" altLang="zh-CN" sz="2000" dirty="0"/>
              <a:t>ARMv7-A </a:t>
            </a:r>
            <a:r>
              <a:rPr lang="zh-CN" altLang="en-US" sz="2000" dirty="0"/>
              <a:t>架构，主要特性：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①</a:t>
            </a:r>
            <a:r>
              <a:rPr lang="zh-CN" altLang="en-US" sz="2000" dirty="0"/>
              <a:t>、</a:t>
            </a:r>
            <a:r>
              <a:rPr lang="en-US" altLang="zh-CN" sz="2000" dirty="0"/>
              <a:t>SIMDv2 </a:t>
            </a:r>
            <a:r>
              <a:rPr lang="zh-CN" altLang="en-US" sz="2000" dirty="0"/>
              <a:t>扩展整形和浮点向量操作。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②、提供了与 </a:t>
            </a:r>
            <a:r>
              <a:rPr lang="en-US" altLang="zh-CN" sz="2000" dirty="0"/>
              <a:t>ARM VFPv4 </a:t>
            </a:r>
            <a:r>
              <a:rPr lang="zh-CN" altLang="en-US" sz="2000" dirty="0"/>
              <a:t>体系结构兼容的高性能的单双精度浮点指令，支持全功能的</a:t>
            </a:r>
            <a:r>
              <a:rPr lang="en-US" altLang="zh-CN" sz="2000" dirty="0"/>
              <a:t>IEEE754</a:t>
            </a:r>
            <a:r>
              <a:rPr lang="zh-CN" altLang="en-US" sz="2000" dirty="0"/>
              <a:t>。 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③、支持大物理扩展</a:t>
            </a:r>
            <a:r>
              <a:rPr lang="en-US" altLang="zh-CN" sz="2000" dirty="0"/>
              <a:t>(LPAE)</a:t>
            </a:r>
            <a:r>
              <a:rPr lang="zh-CN" altLang="en-US" sz="2000" dirty="0"/>
              <a:t>，最高可以访问 </a:t>
            </a:r>
            <a:r>
              <a:rPr lang="en-US" altLang="zh-CN" sz="2000" dirty="0"/>
              <a:t>40 </a:t>
            </a:r>
            <a:r>
              <a:rPr lang="zh-CN" altLang="en-US" sz="2000" dirty="0"/>
              <a:t>位存储地址，也就是最高可以支持 </a:t>
            </a:r>
            <a:r>
              <a:rPr lang="en-US" altLang="zh-CN" sz="2000" dirty="0"/>
              <a:t>1TB </a:t>
            </a:r>
            <a:r>
              <a:rPr lang="zh-CN" altLang="en-US" sz="2000" dirty="0"/>
              <a:t>的内存。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④、支持硬件虚拟化。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⑤、支持 </a:t>
            </a:r>
            <a:r>
              <a:rPr lang="en-US" altLang="zh-CN" sz="2000" dirty="0"/>
              <a:t>Generic Interrupt Controller(GIC)V2.0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⑥、支持 </a:t>
            </a:r>
            <a:r>
              <a:rPr lang="en-US" altLang="zh-CN" sz="2000" dirty="0"/>
              <a:t>NEON</a:t>
            </a:r>
            <a:r>
              <a:rPr lang="zh-CN" altLang="en-US" sz="2000" dirty="0"/>
              <a:t>，可以加速多媒体和信号处理算法</a:t>
            </a:r>
            <a:endParaRPr lang="zh-CN" altLang="en-US" sz="2000" dirty="0"/>
          </a:p>
        </p:txBody>
      </p:sp>
    </p:spTree>
  </p:cSld>
  <p:clrMapOvr>
    <a:masterClrMapping/>
  </p:clrMapOvr>
  <p:transition spd="med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标题 2392066"/>
          <p:cNvSpPr>
            <a:spLocks noGrp="1"/>
          </p:cNvSpPr>
          <p:nvPr>
            <p:ph type="title"/>
          </p:nvPr>
        </p:nvSpPr>
        <p:spPr>
          <a:xfrm>
            <a:off x="1009650" y="234950"/>
            <a:ext cx="7753350" cy="55245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sz="3200" dirty="0"/>
              <a:t>Cortex-A </a:t>
            </a:r>
            <a:r>
              <a:rPr lang="zh-CN" altLang="en-US" sz="3200" dirty="0"/>
              <a:t>处理器运行模型（驱动开发指南）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新的 </a:t>
            </a:r>
            <a:r>
              <a:rPr lang="en-US" altLang="zh-CN" sz="2000" dirty="0"/>
              <a:t>Cortex-A </a:t>
            </a:r>
            <a:r>
              <a:rPr lang="zh-CN" altLang="en-US" sz="2000" dirty="0"/>
              <a:t>架构加入了</a:t>
            </a:r>
            <a:r>
              <a:rPr lang="en-US" altLang="zh-CN" sz="2000" dirty="0" err="1"/>
              <a:t>TrustZone</a:t>
            </a:r>
            <a:r>
              <a:rPr lang="en-US" altLang="zh-CN" sz="2000" dirty="0"/>
              <a:t> </a:t>
            </a:r>
            <a:r>
              <a:rPr lang="zh-CN" altLang="en-US" sz="2000" dirty="0"/>
              <a:t>安全扩展，所以就新加了一种运行模式：</a:t>
            </a:r>
            <a:r>
              <a:rPr lang="en-US" altLang="zh-CN" sz="2000" dirty="0"/>
              <a:t>Monitor</a:t>
            </a:r>
            <a:r>
              <a:rPr lang="zh-CN" altLang="en-US" sz="2000" dirty="0"/>
              <a:t>，新的处理器架构还支持虚拟化扩展，因此又加入了另一个运行模式：</a:t>
            </a:r>
            <a:r>
              <a:rPr lang="en-US" altLang="zh-CN" sz="2000" dirty="0" err="1"/>
              <a:t>Hyp</a:t>
            </a:r>
            <a:r>
              <a:rPr lang="zh-CN" altLang="en-US" sz="2000" dirty="0"/>
              <a:t>，所以 </a:t>
            </a:r>
            <a:r>
              <a:rPr lang="en-US" altLang="zh-CN" sz="2000" dirty="0"/>
              <a:t>Cortex-A7 </a:t>
            </a:r>
            <a:r>
              <a:rPr lang="zh-CN" altLang="en-US" sz="2000" dirty="0"/>
              <a:t>处理器有 </a:t>
            </a:r>
            <a:r>
              <a:rPr lang="en-US" altLang="zh-CN" sz="2000" dirty="0"/>
              <a:t>9 </a:t>
            </a:r>
            <a:r>
              <a:rPr lang="zh-CN" altLang="en-US" sz="2000" dirty="0"/>
              <a:t>种处理模式。</a:t>
            </a: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0" y="2507920"/>
            <a:ext cx="8997950" cy="3399876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矩形 2062337"/>
          <p:cNvSpPr/>
          <p:nvPr/>
        </p:nvSpPr>
        <p:spPr>
          <a:xfrm>
            <a:off x="533400" y="325438"/>
            <a:ext cx="8077200" cy="723900"/>
          </a:xfrm>
          <a:prstGeom prst="rect">
            <a:avLst/>
          </a:prstGeom>
          <a:noFill/>
          <a:ln w="9525">
            <a:noFill/>
          </a:ln>
        </p:spPr>
        <p:txBody>
          <a:bodyPr lIns="82550" tIns="41275" rIns="82550" bIns="41275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54000" lvl="0" indent="-254000" algn="ctr" defTabSz="678180">
              <a:lnSpc>
                <a:spcPct val="90000"/>
              </a:lnSpc>
              <a:spcBef>
                <a:spcPct val="50000"/>
              </a:spcBef>
              <a:buClrTx/>
              <a:buSzPct val="75000"/>
              <a:buFont typeface="Arial" panose="020B0604020202020204" pitchFamily="34" charset="0"/>
              <a:buNone/>
            </a:pPr>
            <a:r>
              <a:rPr lang="zh-CN" altLang="en-US" sz="4400" dirty="0">
                <a:latin typeface="Times New Roman" panose="02020603050405020304" pitchFamily="18" charset="0"/>
                <a:ea typeface="黑体" panose="02010609060101010101" pitchFamily="49" charset="-122"/>
              </a:rPr>
              <a:t>主要内容</a:t>
            </a:r>
            <a:endParaRPr lang="zh-CN" altLang="en-US" sz="4400" dirty="0">
              <a:latin typeface="黑体" panose="02010609060101010101" pitchFamily="49" charset="-122"/>
              <a:ea typeface="黑体" panose="020106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23555" name="矩形 206233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 b="1" dirty="0">
              <a:latin typeface="Times New Roman" panose="02020603050405020304" pitchFamily="18" charset="0"/>
            </a:endParaRPr>
          </a:p>
        </p:txBody>
      </p:sp>
      <p:sp>
        <p:nvSpPr>
          <p:cNvPr id="23556" name="矩形 206233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 b="1" dirty="0">
              <a:latin typeface="Times New Roman" panose="02020603050405020304" pitchFamily="18" charset="0"/>
            </a:endParaRPr>
          </a:p>
        </p:txBody>
      </p:sp>
      <p:pic>
        <p:nvPicPr>
          <p:cNvPr id="23557" name="图片 2062340" descr="TurbineAgenda"/>
          <p:cNvPicPr>
            <a:picLocks noChangeAspect="1"/>
          </p:cNvPicPr>
          <p:nvPr/>
        </p:nvPicPr>
        <p:blipFill>
          <a:blip r:embed="rId1"/>
          <a:srcRect l="6398"/>
          <a:stretch>
            <a:fillRect/>
          </a:stretch>
        </p:blipFill>
        <p:spPr>
          <a:xfrm>
            <a:off x="38100" y="1960563"/>
            <a:ext cx="3238500" cy="3724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8" name="任意多边形 2062341"/>
          <p:cNvSpPr/>
          <p:nvPr/>
        </p:nvSpPr>
        <p:spPr>
          <a:xfrm>
            <a:off x="1633538" y="1687513"/>
            <a:ext cx="2251075" cy="44783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21600" h="42956" fill="none">
                <a:moveTo>
                  <a:pt x="1655" y="0"/>
                </a:moveTo>
                <a:cubicBezTo>
                  <a:pt x="12815" y="849"/>
                  <a:pt x="21600" y="10167"/>
                  <a:pt x="21600" y="21537"/>
                </a:cubicBezTo>
                <a:cubicBezTo>
                  <a:pt x="21600" y="32523"/>
                  <a:pt x="13398" y="41594"/>
                  <a:pt x="2790" y="42958"/>
                </a:cubicBezTo>
              </a:path>
              <a:path w="21600" h="42956" stroke="0">
                <a:moveTo>
                  <a:pt x="1655" y="0"/>
                </a:moveTo>
                <a:cubicBezTo>
                  <a:pt x="12815" y="849"/>
                  <a:pt x="21600" y="10167"/>
                  <a:pt x="21600" y="21537"/>
                </a:cubicBezTo>
                <a:cubicBezTo>
                  <a:pt x="21600" y="32523"/>
                  <a:pt x="13398" y="41594"/>
                  <a:pt x="2790" y="42958"/>
                </a:cubicBezTo>
                <a:lnTo>
                  <a:pt x="0" y="21536"/>
                </a:lnTo>
                <a:lnTo>
                  <a:pt x="1655" y="0"/>
                </a:lnTo>
                <a:close/>
              </a:path>
            </a:pathLst>
          </a:custGeom>
          <a:noFill/>
          <a:ln w="28575" cap="flat" cmpd="sng">
            <a:solidFill>
              <a:schemeClr val="hlink">
                <a:alpha val="10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62343" name="椭圆 2062342"/>
          <p:cNvSpPr>
            <a:spLocks noChangeAspect="1"/>
          </p:cNvSpPr>
          <p:nvPr/>
        </p:nvSpPr>
        <p:spPr>
          <a:xfrm>
            <a:off x="3232150" y="2386013"/>
            <a:ext cx="444500" cy="444500"/>
          </a:xfrm>
          <a:prstGeom prst="ellipse">
            <a:avLst/>
          </a:prstGeom>
          <a:gradFill rotWithShape="0">
            <a:gsLst>
              <a:gs pos="0">
                <a:srgbClr val="000066">
                  <a:gamma/>
                  <a:tint val="0"/>
                  <a:invGamma/>
                </a:srgbClr>
              </a:gs>
              <a:gs pos="100000">
                <a:srgbClr val="000066"/>
              </a:gs>
            </a:gsLst>
            <a:path path="shape">
              <a:fillToRect l="50000" t="50000" r="50000" b="50000"/>
            </a:path>
            <a:tileRect/>
          </a:gradFill>
          <a:ln w="12700" cap="flat" cmpd="sng">
            <a:solidFill>
              <a:srgbClr val="002D86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chemeClr val="tx2"/>
            </a:outerShdw>
          </a:effectLst>
        </p:spPr>
        <p:txBody>
          <a:bodyPr wrap="none" lIns="0" tIns="0" rIns="0" bIns="0" anchor="ctr"/>
          <a:lstStyle>
            <a:lvl1pPr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endParaRPr kumimoji="0" lang="zh-CN" altLang="zh-CN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62344" name="椭圆 2062343"/>
          <p:cNvSpPr>
            <a:spLocks noChangeAspect="1"/>
          </p:cNvSpPr>
          <p:nvPr/>
        </p:nvSpPr>
        <p:spPr>
          <a:xfrm>
            <a:off x="3594100" y="4116388"/>
            <a:ext cx="444500" cy="444500"/>
          </a:xfrm>
          <a:prstGeom prst="ellipse">
            <a:avLst/>
          </a:prstGeom>
          <a:gradFill rotWithShape="0">
            <a:gsLst>
              <a:gs pos="0">
                <a:srgbClr val="000066">
                  <a:gamma/>
                  <a:tint val="0"/>
                  <a:invGamma/>
                </a:srgbClr>
              </a:gs>
              <a:gs pos="100000">
                <a:srgbClr val="000066"/>
              </a:gs>
            </a:gsLst>
            <a:path path="shape">
              <a:fillToRect l="50000" t="50000" r="50000" b="50000"/>
            </a:path>
            <a:tileRect/>
          </a:gradFill>
          <a:ln w="12700" cap="flat" cmpd="sng">
            <a:solidFill>
              <a:srgbClr val="002D86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chemeClr val="tx2"/>
            </a:outerShdw>
          </a:effectLst>
        </p:spPr>
        <p:txBody>
          <a:bodyPr wrap="none" lIns="0" tIns="0" rIns="0" bIns="0" anchor="ctr"/>
          <a:lstStyle>
            <a:lvl1pPr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endParaRPr kumimoji="0" lang="zh-CN" altLang="zh-CN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62345" name="椭圆 2062344"/>
          <p:cNvSpPr>
            <a:spLocks noChangeAspect="1"/>
          </p:cNvSpPr>
          <p:nvPr/>
        </p:nvSpPr>
        <p:spPr>
          <a:xfrm>
            <a:off x="3608388" y="3222625"/>
            <a:ext cx="444500" cy="444500"/>
          </a:xfrm>
          <a:prstGeom prst="ellipse">
            <a:avLst/>
          </a:prstGeom>
          <a:gradFill rotWithShape="0">
            <a:gsLst>
              <a:gs pos="0">
                <a:srgbClr val="000066">
                  <a:gamma/>
                  <a:tint val="0"/>
                  <a:invGamma/>
                </a:srgbClr>
              </a:gs>
              <a:gs pos="100000">
                <a:srgbClr val="000066"/>
              </a:gs>
            </a:gsLst>
            <a:path path="shape">
              <a:fillToRect l="50000" t="50000" r="50000" b="50000"/>
            </a:path>
            <a:tileRect/>
          </a:gradFill>
          <a:ln w="12700" cap="flat" cmpd="sng">
            <a:solidFill>
              <a:srgbClr val="002D86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chemeClr val="tx2"/>
            </a:outerShdw>
          </a:effectLst>
        </p:spPr>
        <p:txBody>
          <a:bodyPr wrap="none" lIns="0" tIns="0" rIns="0" bIns="0" anchor="ctr"/>
          <a:lstStyle>
            <a:lvl1pPr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zh-CN" altLang="zh-CN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562" name="矩形 2062346"/>
          <p:cNvSpPr/>
          <p:nvPr/>
        </p:nvSpPr>
        <p:spPr>
          <a:xfrm>
            <a:off x="3852863" y="2387600"/>
            <a:ext cx="2379662" cy="450850"/>
          </a:xfrm>
          <a:prstGeom prst="rect">
            <a:avLst/>
          </a:prstGeom>
          <a:noFill/>
          <a:ln w="9525">
            <a:noFill/>
          </a:ln>
        </p:spPr>
        <p:txBody>
          <a:bodyPr lIns="82550" tIns="41275" rIns="82550" bIns="41275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9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FF0000"/>
                </a:solidFill>
                <a:ea typeface="华文楷体" panose="02010600040101010101" pitchFamily="2" charset="-122"/>
              </a:rPr>
              <a:t>开发平台介绍</a:t>
            </a:r>
            <a:endParaRPr lang="zh-CN" altLang="en-US" sz="2400" b="1" dirty="0">
              <a:solidFill>
                <a:srgbClr val="FF0000"/>
              </a:solidFill>
              <a:ea typeface="华文楷体" panose="02010600040101010101" pitchFamily="2" charset="-122"/>
            </a:endParaRPr>
          </a:p>
        </p:txBody>
      </p:sp>
      <p:sp>
        <p:nvSpPr>
          <p:cNvPr id="23563" name="矩形 2062347"/>
          <p:cNvSpPr/>
          <p:nvPr/>
        </p:nvSpPr>
        <p:spPr>
          <a:xfrm>
            <a:off x="4219575" y="3222625"/>
            <a:ext cx="2659063" cy="450850"/>
          </a:xfrm>
          <a:prstGeom prst="rect">
            <a:avLst/>
          </a:prstGeom>
          <a:noFill/>
          <a:ln w="9525">
            <a:noFill/>
          </a:ln>
        </p:spPr>
        <p:txBody>
          <a:bodyPr lIns="82550" tIns="41275" rIns="82550" bIns="41275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9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ea typeface="华文楷体" panose="02010600040101010101" pitchFamily="2" charset="-122"/>
              </a:rPr>
              <a:t>Cortex-A7 </a:t>
            </a:r>
            <a:r>
              <a:rPr lang="zh-CN" altLang="zh-CN" sz="2400" b="1" dirty="0">
                <a:ea typeface="华文楷体" panose="02010600040101010101" pitchFamily="2" charset="-122"/>
              </a:rPr>
              <a:t>架构</a:t>
            </a:r>
            <a:endParaRPr lang="zh-CN" altLang="en-US" sz="2400" b="1" dirty="0">
              <a:ea typeface="华文楷体" panose="02010600040101010101" pitchFamily="2" charset="-122"/>
            </a:endParaRPr>
          </a:p>
        </p:txBody>
      </p:sp>
      <p:sp>
        <p:nvSpPr>
          <p:cNvPr id="23564" name="矩形 2062348"/>
          <p:cNvSpPr/>
          <p:nvPr/>
        </p:nvSpPr>
        <p:spPr>
          <a:xfrm>
            <a:off x="3824288" y="4987925"/>
            <a:ext cx="3321050" cy="450850"/>
          </a:xfrm>
          <a:prstGeom prst="rect">
            <a:avLst/>
          </a:prstGeom>
          <a:noFill/>
          <a:ln w="9525">
            <a:noFill/>
          </a:ln>
        </p:spPr>
        <p:txBody>
          <a:bodyPr lIns="82550" tIns="41275" rIns="82550" bIns="41275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9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zh-CN" sz="2400" b="1" dirty="0">
                <a:ea typeface="华文楷体" panose="02010600040101010101" pitchFamily="2" charset="-122"/>
              </a:rPr>
              <a:t>裸机驱动开发技术</a:t>
            </a:r>
            <a:endParaRPr lang="zh-CN" altLang="en-US" sz="2400" b="1" dirty="0">
              <a:ea typeface="华文楷体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06875" y="4162127"/>
            <a:ext cx="25266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n-lt"/>
                <a:ea typeface="华文楷体" panose="02010600040101010101" pitchFamily="2" charset="-122"/>
              </a:rPr>
              <a:t>I.MX6U </a:t>
            </a:r>
            <a:r>
              <a:rPr lang="zh-CN" altLang="en-US" sz="2400" dirty="0">
                <a:latin typeface="+mn-lt"/>
                <a:ea typeface="华文楷体" panose="02010600040101010101" pitchFamily="2" charset="-122"/>
              </a:rPr>
              <a:t>启动方式</a:t>
            </a:r>
            <a:endParaRPr lang="zh-CN" altLang="en-US" sz="2400" dirty="0"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3249613" y="4916487"/>
            <a:ext cx="444500" cy="444500"/>
          </a:xfrm>
          <a:prstGeom prst="ellipse">
            <a:avLst/>
          </a:prstGeom>
          <a:gradFill rotWithShape="0">
            <a:gsLst>
              <a:gs pos="0">
                <a:srgbClr val="000066">
                  <a:gamma/>
                  <a:tint val="0"/>
                  <a:invGamma/>
                </a:srgbClr>
              </a:gs>
              <a:gs pos="100000">
                <a:srgbClr val="000066"/>
              </a:gs>
            </a:gsLst>
            <a:path path="shape">
              <a:fillToRect l="50000" t="50000" r="50000" b="50000"/>
            </a:path>
            <a:tileRect/>
          </a:gradFill>
          <a:ln w="12700" cap="flat" cmpd="sng">
            <a:solidFill>
              <a:srgbClr val="002D86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chemeClr val="tx2"/>
            </a:outerShdw>
          </a:effectLst>
        </p:spPr>
        <p:txBody>
          <a:bodyPr wrap="none" lIns="0" tIns="0" rIns="0" bIns="0" anchor="ctr"/>
          <a:lstStyle>
            <a:lvl1pPr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r>
            <a:endParaRPr kumimoji="0" lang="zh-CN" altLang="zh-CN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标题 2392066"/>
          <p:cNvSpPr>
            <a:spLocks noGrp="1"/>
          </p:cNvSpPr>
          <p:nvPr>
            <p:ph type="title"/>
          </p:nvPr>
        </p:nvSpPr>
        <p:spPr>
          <a:xfrm>
            <a:off x="1009650" y="234950"/>
            <a:ext cx="5886450" cy="55245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sz="4000" dirty="0"/>
              <a:t>Cortex-A7 </a:t>
            </a:r>
            <a:r>
              <a:rPr lang="en-US" altLang="zh-CN" sz="4000" dirty="0" err="1"/>
              <a:t>MPCore</a:t>
            </a:r>
            <a:r>
              <a:rPr lang="en-US" altLang="zh-CN" sz="4000" dirty="0"/>
              <a:t> </a:t>
            </a:r>
            <a:r>
              <a:rPr lang="zh-CN" altLang="en-US" sz="4000" dirty="0"/>
              <a:t>简介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除了 </a:t>
            </a:r>
            <a:r>
              <a:rPr lang="en-US" altLang="zh-CN" sz="2000" dirty="0"/>
              <a:t>User(USR)</a:t>
            </a:r>
            <a:r>
              <a:rPr lang="zh-CN" altLang="en-US" sz="2000" dirty="0"/>
              <a:t>用户模式以外，其它 </a:t>
            </a:r>
            <a:r>
              <a:rPr lang="en-US" altLang="zh-CN" sz="2000" dirty="0"/>
              <a:t>8 </a:t>
            </a:r>
            <a:r>
              <a:rPr lang="zh-CN" altLang="en-US" sz="2000" dirty="0"/>
              <a:t>种运行模式都是特权模式。这几个运行模式可以通过软件、中断或者异常进行任意切换。</a:t>
            </a:r>
            <a:endParaRPr lang="en-US" altLang="zh-CN" sz="2000" dirty="0"/>
          </a:p>
          <a:p>
            <a:r>
              <a:rPr lang="zh-CN" altLang="en-US" sz="2000" dirty="0"/>
              <a:t>大多数的程序都运行在用户模式，用户模式下是不能访问系统所有资源的，要想访问这些受限的资源就必须进行模式切换。但是用户模式是不能直接进行切换的，用户模式下需要借助异常来完成模式切换，当要切换模式的时候，应用程序可以产生异常，在异常的处理过程中完成处理器模式切换。</a:t>
            </a:r>
            <a:endParaRPr lang="zh-CN" altLang="en-US" sz="2000" dirty="0"/>
          </a:p>
          <a:p>
            <a:r>
              <a:rPr lang="zh-CN" altLang="en-US" sz="2000" dirty="0"/>
              <a:t>当中断或者异常发生以后，处理器就会进入到相应的异常模式中，每一种模式都有一组寄存器供异常处理程序使用，这样的目的是为了保证在进入异常模式以后，用户模式下的寄存器不会被破坏。</a:t>
            </a:r>
            <a:endParaRPr lang="zh-CN" altLang="en-US" sz="2000" dirty="0"/>
          </a:p>
          <a:p>
            <a:r>
              <a:rPr lang="zh-CN" altLang="en-US" sz="2000" dirty="0"/>
              <a:t>如果学过 </a:t>
            </a:r>
            <a:r>
              <a:rPr lang="en-US" altLang="zh-CN" sz="2000" dirty="0"/>
              <a:t>STM32 </a:t>
            </a:r>
            <a:r>
              <a:rPr lang="zh-CN" altLang="en-US" sz="2000" dirty="0"/>
              <a:t>和 </a:t>
            </a:r>
            <a:r>
              <a:rPr lang="en-US" altLang="zh-CN" sz="2000" dirty="0"/>
              <a:t>UCOS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FreeRTOS</a:t>
            </a:r>
            <a:r>
              <a:rPr lang="en-US" altLang="zh-CN" sz="2000" dirty="0"/>
              <a:t> </a:t>
            </a:r>
            <a:r>
              <a:rPr lang="zh-CN" altLang="en-US" sz="2000" dirty="0"/>
              <a:t>就会知道，</a:t>
            </a:r>
            <a:r>
              <a:rPr lang="en-US" altLang="zh-CN" sz="2000" dirty="0"/>
              <a:t>STM32 </a:t>
            </a:r>
            <a:r>
              <a:rPr lang="zh-CN" altLang="en-US" sz="2000" dirty="0"/>
              <a:t>只有两种运行模式，特权模式和非特权模式，但是 </a:t>
            </a:r>
            <a:r>
              <a:rPr lang="en-US" altLang="zh-CN" sz="2000" dirty="0"/>
              <a:t>Cortex-A </a:t>
            </a:r>
            <a:r>
              <a:rPr lang="zh-CN" altLang="en-US" sz="2000" dirty="0"/>
              <a:t>有 </a:t>
            </a:r>
            <a:r>
              <a:rPr lang="en-US" altLang="zh-CN" sz="2000" dirty="0"/>
              <a:t>9 </a:t>
            </a:r>
            <a:r>
              <a:rPr lang="zh-CN" altLang="en-US" sz="2000" dirty="0"/>
              <a:t>种运行模式。</a:t>
            </a:r>
            <a:endParaRPr lang="zh-CN" altLang="en-US" sz="2000" dirty="0"/>
          </a:p>
        </p:txBody>
      </p:sp>
    </p:spTree>
  </p:cSld>
  <p:clrMapOvr>
    <a:masterClrMapping/>
  </p:clrMapOvr>
  <p:transition spd="med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标题 2392066"/>
          <p:cNvSpPr>
            <a:spLocks noGrp="1"/>
          </p:cNvSpPr>
          <p:nvPr>
            <p:ph type="title"/>
          </p:nvPr>
        </p:nvSpPr>
        <p:spPr>
          <a:xfrm>
            <a:off x="1009650" y="234950"/>
            <a:ext cx="5886450" cy="55245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sz="4000" dirty="0"/>
              <a:t>Cortex-A </a:t>
            </a:r>
            <a:r>
              <a:rPr lang="zh-CN" altLang="en-US" sz="4000" dirty="0"/>
              <a:t>寄存器组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ARM </a:t>
            </a:r>
            <a:r>
              <a:rPr lang="zh-CN" altLang="en-US" sz="2000" dirty="0"/>
              <a:t>架构提供了 </a:t>
            </a:r>
            <a:r>
              <a:rPr lang="en-US" altLang="zh-CN" sz="2000" dirty="0"/>
              <a:t>16 </a:t>
            </a:r>
            <a:r>
              <a:rPr lang="zh-CN" altLang="en-US" sz="2000" dirty="0"/>
              <a:t>个 </a:t>
            </a:r>
            <a:r>
              <a:rPr lang="en-US" altLang="zh-CN" sz="2000" dirty="0"/>
              <a:t>32 </a:t>
            </a:r>
            <a:r>
              <a:rPr lang="zh-CN" altLang="en-US" sz="2000" dirty="0"/>
              <a:t>位的通用寄存器</a:t>
            </a:r>
            <a:r>
              <a:rPr lang="en-US" altLang="zh-CN" sz="2000" dirty="0"/>
              <a:t>(R0~R15)</a:t>
            </a:r>
            <a:r>
              <a:rPr lang="zh-CN" altLang="en-US" sz="2000" dirty="0"/>
              <a:t>供软件使用，前 </a:t>
            </a:r>
            <a:r>
              <a:rPr lang="en-US" altLang="zh-CN" sz="2000" dirty="0"/>
              <a:t>15 </a:t>
            </a:r>
            <a:r>
              <a:rPr lang="zh-CN" altLang="en-US" sz="2000" dirty="0"/>
              <a:t>个</a:t>
            </a:r>
            <a:r>
              <a:rPr lang="en-US" altLang="zh-CN" sz="2000" dirty="0"/>
              <a:t>(R0~R14)</a:t>
            </a:r>
            <a:r>
              <a:rPr lang="zh-CN" altLang="en-US" sz="2000" dirty="0"/>
              <a:t>可以用作通用的数据存储，</a:t>
            </a:r>
            <a:r>
              <a:rPr lang="en-US" altLang="zh-CN" sz="2000" dirty="0"/>
              <a:t>R15 </a:t>
            </a:r>
            <a:r>
              <a:rPr lang="zh-CN" altLang="en-US" sz="2000" dirty="0"/>
              <a:t>是程序计数器 </a:t>
            </a:r>
            <a:r>
              <a:rPr lang="en-US" altLang="zh-CN" sz="2000" dirty="0"/>
              <a:t>PC</a:t>
            </a:r>
            <a:r>
              <a:rPr lang="zh-CN" altLang="en-US" sz="2000" dirty="0"/>
              <a:t>，用来保存将要执行的指令。</a:t>
            </a:r>
            <a:r>
              <a:rPr lang="en-US" altLang="zh-CN" sz="2000" dirty="0"/>
              <a:t>ARM </a:t>
            </a:r>
            <a:r>
              <a:rPr lang="zh-CN" altLang="en-US" sz="2000" dirty="0"/>
              <a:t>还提供了一个当前程序状态寄存器 </a:t>
            </a:r>
            <a:r>
              <a:rPr lang="en-US" altLang="zh-CN" sz="2000" dirty="0"/>
              <a:t>CPSR </a:t>
            </a:r>
            <a:r>
              <a:rPr lang="zh-CN" altLang="en-US" sz="2000" dirty="0"/>
              <a:t>和一个备份程序状态寄存器 </a:t>
            </a:r>
            <a:r>
              <a:rPr lang="en-US" altLang="zh-CN" sz="2000" dirty="0"/>
              <a:t>SPSR</a:t>
            </a:r>
            <a:r>
              <a:rPr lang="zh-CN" altLang="en-US" sz="2000" dirty="0"/>
              <a:t>，</a:t>
            </a:r>
            <a:r>
              <a:rPr lang="en-US" altLang="zh-CN" sz="2000" dirty="0"/>
              <a:t>SPSR </a:t>
            </a:r>
            <a:r>
              <a:rPr lang="zh-CN" altLang="en-US" sz="2000" dirty="0"/>
              <a:t>寄存器就是 </a:t>
            </a:r>
            <a:r>
              <a:rPr lang="en-US" altLang="zh-CN" sz="2000" dirty="0"/>
              <a:t>CPSR </a:t>
            </a:r>
            <a:r>
              <a:rPr lang="zh-CN" altLang="en-US" sz="2000" dirty="0"/>
              <a:t>寄存器的备份。</a:t>
            </a:r>
            <a:endParaRPr lang="zh-CN" altLang="en-US" sz="20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66750" y="3670300"/>
          <a:ext cx="7783506" cy="1022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17"/>
                <a:gridCol w="432417"/>
                <a:gridCol w="432417"/>
                <a:gridCol w="432417"/>
                <a:gridCol w="432417"/>
                <a:gridCol w="432417"/>
                <a:gridCol w="432417"/>
                <a:gridCol w="432417"/>
                <a:gridCol w="432417"/>
                <a:gridCol w="432417"/>
                <a:gridCol w="432417"/>
                <a:gridCol w="432417"/>
                <a:gridCol w="432417"/>
                <a:gridCol w="432417"/>
                <a:gridCol w="432417"/>
                <a:gridCol w="432417"/>
                <a:gridCol w="432417"/>
                <a:gridCol w="432417"/>
              </a:tblGrid>
              <a:tr h="1022350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R0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 anchorCtr="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R1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 anchorCtr="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R2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 anchorCtr="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R3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 anchorCtr="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R4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 anchorCtr="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R5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 anchorCtr="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R6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 anchorCtr="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R7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 anchorCtr="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R8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 anchorCtr="1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R9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 anchorCtr="1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R10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 anchorCtr="1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R11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 anchorCtr="1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R12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 anchorCtr="1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R13(SP)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R14(LR)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R15(PC)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CPSR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SPSR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 anchorCtr="1"/>
                </a:tc>
              </a:tr>
            </a:tbl>
          </a:graphicData>
        </a:graphic>
      </p:graphicFrame>
      <p:sp>
        <p:nvSpPr>
          <p:cNvPr id="4" name="左大括号 3"/>
          <p:cNvSpPr/>
          <p:nvPr/>
        </p:nvSpPr>
        <p:spPr>
          <a:xfrm rot="5400000">
            <a:off x="2225675" y="1937545"/>
            <a:ext cx="311150" cy="304799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707828" y="2908300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低寄存器组</a:t>
            </a:r>
            <a:endParaRPr lang="zh-CN" altLang="en-US" dirty="0"/>
          </a:p>
        </p:txBody>
      </p:sp>
      <p:sp>
        <p:nvSpPr>
          <p:cNvPr id="7" name="左大括号 6"/>
          <p:cNvSpPr/>
          <p:nvPr/>
        </p:nvSpPr>
        <p:spPr>
          <a:xfrm rot="5400000">
            <a:off x="5628955" y="1884363"/>
            <a:ext cx="311150" cy="304799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111108" y="285511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高寄存器组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6515100" y="4749800"/>
            <a:ext cx="0" cy="2476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284267" y="5040257"/>
            <a:ext cx="461665" cy="1002839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dirty="0"/>
              <a:t>堆栈指针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6976765" y="4749800"/>
            <a:ext cx="0" cy="2476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745932" y="5040257"/>
            <a:ext cx="461665" cy="1230465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dirty="0"/>
              <a:t>链接寄存器</a:t>
            </a:r>
            <a:endParaRPr lang="zh-CN" altLang="en-US" dirty="0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7391428" y="4749800"/>
            <a:ext cx="0" cy="2476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160595" y="5040257"/>
            <a:ext cx="461665" cy="1230465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dirty="0"/>
              <a:t>程序计数器</a:t>
            </a:r>
            <a:endParaRPr lang="zh-CN" altLang="en-US" dirty="0"/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7806091" y="4749800"/>
            <a:ext cx="0" cy="2476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621425" y="5040257"/>
            <a:ext cx="369332" cy="1462901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1200" dirty="0"/>
              <a:t>当前程序状态寄存器</a:t>
            </a:r>
            <a:endParaRPr lang="zh-CN" altLang="en-US" sz="1200" dirty="0"/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8238509" y="4749800"/>
            <a:ext cx="0" cy="2476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8053843" y="5040257"/>
            <a:ext cx="369332" cy="1462901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1200" dirty="0"/>
              <a:t>备份程序状态寄存器</a:t>
            </a:r>
            <a:endParaRPr lang="zh-CN" altLang="en-US" sz="1200" dirty="0"/>
          </a:p>
        </p:txBody>
      </p:sp>
      <p:sp>
        <p:nvSpPr>
          <p:cNvPr id="12" name="矩形 11"/>
          <p:cNvSpPr/>
          <p:nvPr/>
        </p:nvSpPr>
        <p:spPr>
          <a:xfrm>
            <a:off x="8034793" y="3676650"/>
            <a:ext cx="396410" cy="999312"/>
          </a:xfrm>
          <a:prstGeom prst="rect">
            <a:avLst/>
          </a:prstGeom>
          <a:noFill/>
          <a:ln>
            <a:solidFill>
              <a:schemeClr val="accent4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标题 2392066"/>
          <p:cNvSpPr>
            <a:spLocks noGrp="1"/>
          </p:cNvSpPr>
          <p:nvPr>
            <p:ph type="title"/>
          </p:nvPr>
        </p:nvSpPr>
        <p:spPr>
          <a:xfrm>
            <a:off x="1009650" y="234950"/>
            <a:ext cx="5886450" cy="55245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sz="4000" dirty="0"/>
              <a:t>Cortex-A </a:t>
            </a:r>
            <a:r>
              <a:rPr lang="zh-CN" altLang="en-US" sz="4000" dirty="0"/>
              <a:t>寄存器组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000" dirty="0"/>
              <a:t>Cortex-A7 </a:t>
            </a:r>
            <a:r>
              <a:rPr lang="zh-CN" altLang="en-US" sz="2000" dirty="0"/>
              <a:t>有 </a:t>
            </a:r>
            <a:r>
              <a:rPr lang="en-US" altLang="zh-CN" sz="2000" dirty="0"/>
              <a:t>9 </a:t>
            </a:r>
            <a:r>
              <a:rPr lang="zh-CN" altLang="en-US" sz="2000" dirty="0"/>
              <a:t>种运行模式，每一种运行模式都有一组与之对应的寄存器组。每一种模式可见的寄存器包括 </a:t>
            </a:r>
            <a:r>
              <a:rPr lang="en-US" altLang="zh-CN" sz="2000" dirty="0"/>
              <a:t>15 </a:t>
            </a:r>
            <a:r>
              <a:rPr lang="zh-CN" altLang="en-US" sz="2000" dirty="0"/>
              <a:t>个通用寄存器</a:t>
            </a:r>
            <a:r>
              <a:rPr lang="en-US" altLang="zh-CN" sz="2000" dirty="0"/>
              <a:t>(R0~R14)</a:t>
            </a:r>
            <a:r>
              <a:rPr lang="zh-CN" altLang="en-US" sz="2000" dirty="0"/>
              <a:t>、一两个程序状态寄存器和一个程序计数器 </a:t>
            </a:r>
            <a:r>
              <a:rPr lang="en-US" altLang="zh-CN" sz="2000" dirty="0"/>
              <a:t>PC</a:t>
            </a:r>
            <a:r>
              <a:rPr lang="zh-CN" altLang="en-US" sz="2000" dirty="0"/>
              <a:t>。在这些寄存器中，有些是所有模式所共用的同一个物理寄存器，有一些是各模式自己所独立拥有的。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0" y="2507553"/>
            <a:ext cx="6877050" cy="344239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37058" y="6039128"/>
            <a:ext cx="82223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浅色的是与 </a:t>
            </a:r>
            <a:r>
              <a:rPr lang="en-US" altLang="zh-CN" dirty="0"/>
              <a:t>User </a:t>
            </a:r>
            <a:r>
              <a:rPr lang="zh-CN" altLang="en-US" dirty="0"/>
              <a:t>模式所共有的寄存器，蓝绿色的是各个模式所独有的寄存器。</a:t>
            </a:r>
            <a:endParaRPr lang="zh-CN" altLang="en-US" dirty="0"/>
          </a:p>
        </p:txBody>
      </p:sp>
    </p:spTree>
  </p:cSld>
  <p:clrMapOvr>
    <a:masterClrMapping/>
  </p:clrMapOvr>
  <p:transition spd="med"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US"/>
              <a:t>①</a:t>
            </a:r>
            <a:r>
              <a:rPr lang="zh-CN" altLang="en-US"/>
              <a:t>、</a:t>
            </a:r>
            <a:r>
              <a:rPr lang="en-US" altLang="zh-CN"/>
              <a:t>34 </a:t>
            </a:r>
            <a:r>
              <a:rPr lang="zh-CN" altLang="en-US"/>
              <a:t>个通用寄存器，包括</a:t>
            </a:r>
            <a:r>
              <a:rPr lang="en-US" altLang="zh-CN"/>
              <a:t> R15 </a:t>
            </a:r>
            <a:r>
              <a:rPr lang="zh-CN" altLang="en-US"/>
              <a:t>程序计数器</a:t>
            </a:r>
            <a:r>
              <a:rPr lang="en-US" altLang="zh-CN"/>
              <a:t>(PC)</a:t>
            </a:r>
            <a:r>
              <a:rPr lang="zh-CN" altLang="en-US"/>
              <a:t>，这些寄存器都是</a:t>
            </a:r>
            <a:r>
              <a:rPr lang="en-US" altLang="zh-CN"/>
              <a:t> 32 </a:t>
            </a:r>
            <a:r>
              <a:rPr lang="zh-CN" altLang="en-US"/>
              <a:t>位的。</a:t>
            </a:r>
            <a:endParaRPr lang="zh-CN" altLang="en-US"/>
          </a:p>
          <a:p>
            <a:pPr marL="0" indent="0">
              <a:buNone/>
            </a:pPr>
            <a:r>
              <a:rPr lang="en-US" altLang="en-US"/>
              <a:t>②</a:t>
            </a:r>
            <a:r>
              <a:rPr lang="zh-CN" altLang="en-US"/>
              <a:t>、</a:t>
            </a:r>
            <a:r>
              <a:rPr lang="en-US" altLang="zh-CN"/>
              <a:t>8 </a:t>
            </a:r>
            <a:r>
              <a:rPr lang="zh-CN" altLang="en-US"/>
              <a:t>个状态寄存器，包括</a:t>
            </a:r>
            <a:r>
              <a:rPr lang="en-US" altLang="zh-CN"/>
              <a:t> CPSR </a:t>
            </a:r>
            <a:r>
              <a:rPr lang="zh-CN" altLang="en-US"/>
              <a:t>和</a:t>
            </a:r>
            <a:r>
              <a:rPr lang="en-US" altLang="zh-CN"/>
              <a:t> SPSR</a:t>
            </a:r>
            <a:r>
              <a:rPr lang="zh-CN" altLang="en-US"/>
              <a:t>。</a:t>
            </a:r>
            <a:endParaRPr lang="zh-CN" altLang="en-US"/>
          </a:p>
          <a:p>
            <a:pPr marL="0" indent="0">
              <a:buNone/>
            </a:pPr>
            <a:r>
              <a:rPr lang="en-US" altLang="en-US"/>
              <a:t>③</a:t>
            </a:r>
            <a:r>
              <a:rPr lang="zh-CN" altLang="en-US"/>
              <a:t>、</a:t>
            </a:r>
            <a:r>
              <a:rPr lang="en-US" altLang="zh-CN"/>
              <a:t>Hyp </a:t>
            </a:r>
            <a:r>
              <a:rPr lang="zh-CN" altLang="en-US"/>
              <a:t>模式下独有一个</a:t>
            </a:r>
            <a:r>
              <a:rPr lang="en-US" altLang="zh-CN"/>
              <a:t> ELR_Hyp </a:t>
            </a:r>
            <a:r>
              <a:rPr lang="zh-CN" altLang="en-US"/>
              <a:t>寄存器</a:t>
            </a:r>
            <a:endParaRPr lang="zh-CN" altLang="en-US"/>
          </a:p>
        </p:txBody>
      </p:sp>
    </p:spTree>
  </p:cSld>
  <p:clrMapOvr>
    <a:masterClrMapping/>
  </p:clrMapOvr>
  <p:transition spd="med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、通用寄存器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R0~R15 </a:t>
            </a:r>
            <a:r>
              <a:rPr lang="zh-CN" altLang="en-US"/>
              <a:t>就是通用寄存器，通用寄存器可以分为以下三类：</a:t>
            </a:r>
            <a:endParaRPr lang="zh-CN" altLang="en-US"/>
          </a:p>
          <a:p>
            <a:pPr marL="0" indent="0">
              <a:buNone/>
            </a:pPr>
            <a:r>
              <a:rPr lang="en-US" altLang="en-US"/>
              <a:t>①</a:t>
            </a:r>
            <a:r>
              <a:rPr lang="zh-CN" altLang="en-US"/>
              <a:t>、未备份寄存器，即</a:t>
            </a:r>
            <a:r>
              <a:rPr lang="en-US" altLang="zh-CN"/>
              <a:t> R0~R7</a:t>
            </a:r>
            <a:r>
              <a:rPr lang="zh-CN" altLang="en-US"/>
              <a:t>。</a:t>
            </a:r>
            <a:endParaRPr lang="zh-CN" altLang="en-US"/>
          </a:p>
          <a:p>
            <a:pPr marL="0" indent="0">
              <a:buNone/>
            </a:pPr>
            <a:r>
              <a:rPr lang="en-US" altLang="en-US"/>
              <a:t>②</a:t>
            </a:r>
            <a:r>
              <a:rPr lang="zh-CN" altLang="en-US"/>
              <a:t>、备份寄存器，即</a:t>
            </a:r>
            <a:r>
              <a:rPr lang="en-US" altLang="zh-CN"/>
              <a:t> R8~R14</a:t>
            </a:r>
            <a:r>
              <a:rPr lang="zh-CN" altLang="en-US"/>
              <a:t>。</a:t>
            </a:r>
            <a:endParaRPr lang="zh-CN" altLang="en-US"/>
          </a:p>
          <a:p>
            <a:pPr marL="0" indent="0">
              <a:buNone/>
            </a:pPr>
            <a:r>
              <a:rPr lang="en-US" altLang="en-US"/>
              <a:t>③</a:t>
            </a:r>
            <a:r>
              <a:rPr lang="zh-CN" altLang="en-US"/>
              <a:t>、程序计数器</a:t>
            </a:r>
            <a:r>
              <a:rPr lang="en-US" altLang="zh-CN"/>
              <a:t> PC</a:t>
            </a:r>
            <a:r>
              <a:rPr lang="zh-CN" altLang="en-US"/>
              <a:t>，即</a:t>
            </a:r>
            <a:r>
              <a:rPr lang="en-US" altLang="zh-CN"/>
              <a:t> R15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ransition spd="med"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1655" y="1205230"/>
            <a:ext cx="8413750" cy="627380"/>
          </a:xfrm>
        </p:spPr>
        <p:txBody>
          <a:bodyPr/>
          <a:p>
            <a:r>
              <a:rPr lang="en-US" altLang="zh-CN"/>
              <a:t>2</a:t>
            </a:r>
            <a:r>
              <a:rPr lang="zh-CN" altLang="en-US"/>
              <a:t>、链接寄存器（</a:t>
            </a:r>
            <a:r>
              <a:rPr lang="en-US" altLang="zh-CN"/>
              <a:t>R14</a:t>
            </a:r>
            <a:r>
              <a:rPr lang="zh-CN" altLang="en-US"/>
              <a:t>）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125" y="2098040"/>
            <a:ext cx="8056245" cy="3786505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1655" y="1205230"/>
            <a:ext cx="8413750" cy="627380"/>
          </a:xfrm>
        </p:spPr>
        <p:txBody>
          <a:bodyPr/>
          <a:p>
            <a:r>
              <a:rPr lang="en-US" altLang="zh-CN"/>
              <a:t>3</a:t>
            </a:r>
            <a:r>
              <a:rPr lang="zh-CN" altLang="en-US"/>
              <a:t>、程序计数器（</a:t>
            </a:r>
            <a:r>
              <a:rPr lang="en-US" altLang="zh-CN"/>
              <a:t>R15</a:t>
            </a:r>
            <a:r>
              <a:rPr lang="zh-CN" altLang="en-US"/>
              <a:t>）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915" y="2320290"/>
            <a:ext cx="7576185" cy="296418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1655" y="1205230"/>
            <a:ext cx="8413750" cy="627380"/>
          </a:xfrm>
        </p:spPr>
        <p:txBody>
          <a:bodyPr/>
          <a:p>
            <a:r>
              <a:rPr lang="en-US" altLang="zh-CN"/>
              <a:t>4</a:t>
            </a:r>
            <a:r>
              <a:rPr lang="zh-CN" altLang="en-US"/>
              <a:t>、程序状态寄存器（</a:t>
            </a:r>
            <a:r>
              <a:rPr lang="en-US" altLang="zh-CN"/>
              <a:t>CPSR</a:t>
            </a:r>
            <a:r>
              <a:rPr lang="zh-CN" altLang="en-US"/>
              <a:t>）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470" y="1906905"/>
            <a:ext cx="7666355" cy="3657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标题 2392066"/>
          <p:cNvSpPr>
            <a:spLocks noGrp="1"/>
          </p:cNvSpPr>
          <p:nvPr>
            <p:ph type="title"/>
          </p:nvPr>
        </p:nvSpPr>
        <p:spPr>
          <a:xfrm>
            <a:off x="1795145" y="234950"/>
            <a:ext cx="5225415" cy="55245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sz="4000" dirty="0"/>
              <a:t>ARM</a:t>
            </a:r>
            <a:r>
              <a:rPr lang="zh-CN" altLang="en-US" sz="4000" dirty="0"/>
              <a:t>汇编编程</a:t>
            </a:r>
            <a:endParaRPr lang="zh-CN" altLang="en-US" sz="4000" dirty="0"/>
          </a:p>
        </p:txBody>
      </p:sp>
    </p:spTree>
  </p:cSld>
  <p:clrMapOvr>
    <a:masterClrMapping/>
  </p:clrMapOvr>
  <p:transition spd="med"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矩形 2062337"/>
          <p:cNvSpPr/>
          <p:nvPr/>
        </p:nvSpPr>
        <p:spPr>
          <a:xfrm>
            <a:off x="533400" y="325438"/>
            <a:ext cx="8077200" cy="723900"/>
          </a:xfrm>
          <a:prstGeom prst="rect">
            <a:avLst/>
          </a:prstGeom>
          <a:noFill/>
          <a:ln w="9525">
            <a:noFill/>
          </a:ln>
        </p:spPr>
        <p:txBody>
          <a:bodyPr lIns="82550" tIns="41275" rIns="82550" bIns="41275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54000" marR="0" lvl="0" indent="-254000" algn="ctr" defTabSz="678180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主要内容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23555" name="矩形 206233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556" name="矩形 206233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3557" name="图片 2062340" descr="TurbineAgenda"/>
          <p:cNvPicPr>
            <a:picLocks noChangeAspect="1"/>
          </p:cNvPicPr>
          <p:nvPr/>
        </p:nvPicPr>
        <p:blipFill>
          <a:blip r:embed="rId1"/>
          <a:srcRect l="6398"/>
          <a:stretch>
            <a:fillRect/>
          </a:stretch>
        </p:blipFill>
        <p:spPr>
          <a:xfrm>
            <a:off x="38100" y="1960563"/>
            <a:ext cx="3238500" cy="3724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8" name="任意多边形 2062341"/>
          <p:cNvSpPr/>
          <p:nvPr/>
        </p:nvSpPr>
        <p:spPr>
          <a:xfrm>
            <a:off x="1633538" y="1687513"/>
            <a:ext cx="2251075" cy="44783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21600" h="42956" fill="none">
                <a:moveTo>
                  <a:pt x="1655" y="0"/>
                </a:moveTo>
                <a:cubicBezTo>
                  <a:pt x="12815" y="849"/>
                  <a:pt x="21600" y="10167"/>
                  <a:pt x="21600" y="21537"/>
                </a:cubicBezTo>
                <a:cubicBezTo>
                  <a:pt x="21600" y="32523"/>
                  <a:pt x="13398" y="41594"/>
                  <a:pt x="2790" y="42958"/>
                </a:cubicBezTo>
              </a:path>
              <a:path w="21600" h="42956" stroke="0">
                <a:moveTo>
                  <a:pt x="1655" y="0"/>
                </a:moveTo>
                <a:cubicBezTo>
                  <a:pt x="12815" y="849"/>
                  <a:pt x="21600" y="10167"/>
                  <a:pt x="21600" y="21537"/>
                </a:cubicBezTo>
                <a:cubicBezTo>
                  <a:pt x="21600" y="32523"/>
                  <a:pt x="13398" y="41594"/>
                  <a:pt x="2790" y="42958"/>
                </a:cubicBezTo>
                <a:lnTo>
                  <a:pt x="0" y="21536"/>
                </a:lnTo>
                <a:lnTo>
                  <a:pt x="1655" y="0"/>
                </a:lnTo>
                <a:close/>
              </a:path>
            </a:pathLst>
          </a:custGeom>
          <a:noFill/>
          <a:ln w="28575" cap="flat" cmpd="sng">
            <a:solidFill>
              <a:schemeClr val="hlink">
                <a:alpha val="10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62343" name="椭圆 2062342"/>
          <p:cNvSpPr>
            <a:spLocks noChangeAspect="1"/>
          </p:cNvSpPr>
          <p:nvPr/>
        </p:nvSpPr>
        <p:spPr>
          <a:xfrm>
            <a:off x="3232150" y="2386013"/>
            <a:ext cx="444500" cy="444500"/>
          </a:xfrm>
          <a:prstGeom prst="ellipse">
            <a:avLst/>
          </a:prstGeom>
          <a:gradFill rotWithShape="0">
            <a:gsLst>
              <a:gs pos="0">
                <a:srgbClr val="000066">
                  <a:gamma/>
                  <a:tint val="0"/>
                  <a:invGamma/>
                </a:srgbClr>
              </a:gs>
              <a:gs pos="100000">
                <a:srgbClr val="000066"/>
              </a:gs>
            </a:gsLst>
            <a:path path="shape">
              <a:fillToRect l="50000" t="50000" r="50000" b="50000"/>
            </a:path>
            <a:tileRect/>
          </a:gradFill>
          <a:ln w="12700" cap="flat" cmpd="sng">
            <a:solidFill>
              <a:srgbClr val="002D86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chemeClr val="tx2"/>
            </a:outerShdw>
          </a:effectLst>
        </p:spPr>
        <p:txBody>
          <a:bodyPr wrap="none" lIns="0" tIns="0" rIns="0" bIns="0" anchor="ctr"/>
          <a:lstStyle>
            <a:lvl1pPr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endParaRPr kumimoji="0" lang="zh-CN" altLang="zh-CN" sz="2400" b="1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62344" name="椭圆 2062343"/>
          <p:cNvSpPr>
            <a:spLocks noChangeAspect="1"/>
          </p:cNvSpPr>
          <p:nvPr/>
        </p:nvSpPr>
        <p:spPr>
          <a:xfrm>
            <a:off x="3594100" y="4116388"/>
            <a:ext cx="444500" cy="444500"/>
          </a:xfrm>
          <a:prstGeom prst="ellipse">
            <a:avLst/>
          </a:prstGeom>
          <a:gradFill rotWithShape="0">
            <a:gsLst>
              <a:gs pos="0">
                <a:srgbClr val="000066">
                  <a:gamma/>
                  <a:tint val="0"/>
                  <a:invGamma/>
                </a:srgbClr>
              </a:gs>
              <a:gs pos="100000">
                <a:srgbClr val="000066"/>
              </a:gs>
            </a:gsLst>
            <a:path path="shape">
              <a:fillToRect l="50000" t="50000" r="50000" b="50000"/>
            </a:path>
            <a:tileRect/>
          </a:gradFill>
          <a:ln w="12700" cap="flat" cmpd="sng">
            <a:solidFill>
              <a:srgbClr val="002D86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chemeClr val="tx2"/>
            </a:outerShdw>
          </a:effectLst>
        </p:spPr>
        <p:txBody>
          <a:bodyPr wrap="none" lIns="0" tIns="0" rIns="0" bIns="0" anchor="ctr"/>
          <a:lstStyle>
            <a:lvl1pPr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endParaRPr kumimoji="0" lang="zh-CN" altLang="zh-CN" sz="2400" b="1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62345" name="椭圆 2062344"/>
          <p:cNvSpPr>
            <a:spLocks noChangeAspect="1"/>
          </p:cNvSpPr>
          <p:nvPr/>
        </p:nvSpPr>
        <p:spPr>
          <a:xfrm>
            <a:off x="3608388" y="3222625"/>
            <a:ext cx="444500" cy="444500"/>
          </a:xfrm>
          <a:prstGeom prst="ellipse">
            <a:avLst/>
          </a:prstGeom>
          <a:gradFill rotWithShape="0">
            <a:gsLst>
              <a:gs pos="0">
                <a:srgbClr val="000066">
                  <a:gamma/>
                  <a:tint val="0"/>
                  <a:invGamma/>
                </a:srgbClr>
              </a:gs>
              <a:gs pos="100000">
                <a:srgbClr val="000066"/>
              </a:gs>
            </a:gsLst>
            <a:path path="shape">
              <a:fillToRect l="50000" t="50000" r="50000" b="50000"/>
            </a:path>
            <a:tileRect/>
          </a:gradFill>
          <a:ln w="12700" cap="flat" cmpd="sng">
            <a:solidFill>
              <a:srgbClr val="002D86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chemeClr val="tx2"/>
            </a:outerShdw>
          </a:effectLst>
        </p:spPr>
        <p:txBody>
          <a:bodyPr wrap="none" lIns="0" tIns="0" rIns="0" bIns="0" anchor="ctr"/>
          <a:lstStyle>
            <a:lvl1pPr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zh-CN" altLang="zh-CN" sz="2400" b="1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562" name="矩形 2062346"/>
          <p:cNvSpPr/>
          <p:nvPr/>
        </p:nvSpPr>
        <p:spPr>
          <a:xfrm>
            <a:off x="3852863" y="2387600"/>
            <a:ext cx="2379662" cy="450850"/>
          </a:xfrm>
          <a:prstGeom prst="rect">
            <a:avLst/>
          </a:prstGeom>
          <a:noFill/>
          <a:ln w="9525">
            <a:noFill/>
          </a:ln>
        </p:spPr>
        <p:txBody>
          <a:bodyPr lIns="82550" tIns="41275" rIns="82550" bIns="41275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+mn-cs"/>
              </a:rPr>
              <a:t>开发平台介绍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3563" name="矩形 2062347"/>
          <p:cNvSpPr/>
          <p:nvPr/>
        </p:nvSpPr>
        <p:spPr>
          <a:xfrm>
            <a:off x="4219575" y="3222625"/>
            <a:ext cx="2659063" cy="450850"/>
          </a:xfrm>
          <a:prstGeom prst="rect">
            <a:avLst/>
          </a:prstGeom>
          <a:noFill/>
          <a:ln w="9525">
            <a:noFill/>
          </a:ln>
        </p:spPr>
        <p:txBody>
          <a:bodyPr lIns="82550" tIns="41275" rIns="82550" bIns="41275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+mn-cs"/>
              </a:rPr>
              <a:t>Cortex-A7 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+mn-cs"/>
              </a:rPr>
              <a:t>架构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3564" name="矩形 2062348"/>
          <p:cNvSpPr/>
          <p:nvPr/>
        </p:nvSpPr>
        <p:spPr>
          <a:xfrm>
            <a:off x="3824288" y="4987925"/>
            <a:ext cx="3321050" cy="450850"/>
          </a:xfrm>
          <a:prstGeom prst="rect">
            <a:avLst/>
          </a:prstGeom>
          <a:noFill/>
          <a:ln w="9525">
            <a:noFill/>
          </a:ln>
        </p:spPr>
        <p:txBody>
          <a:bodyPr lIns="82550" tIns="41275" rIns="82550" bIns="41275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+mn-cs"/>
              </a:rPr>
              <a:t>裸机驱动开发技术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06875" y="4162127"/>
            <a:ext cx="25266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+mn-cs"/>
              </a:rPr>
              <a:t>I.MX6U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+mn-cs"/>
              </a:rPr>
              <a:t>启动方式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3249613" y="4916487"/>
            <a:ext cx="444500" cy="444500"/>
          </a:xfrm>
          <a:prstGeom prst="ellipse">
            <a:avLst/>
          </a:prstGeom>
          <a:gradFill rotWithShape="0">
            <a:gsLst>
              <a:gs pos="0">
                <a:srgbClr val="000066">
                  <a:gamma/>
                  <a:tint val="0"/>
                  <a:invGamma/>
                </a:srgbClr>
              </a:gs>
              <a:gs pos="100000">
                <a:srgbClr val="000066"/>
              </a:gs>
            </a:gsLst>
            <a:path path="shape">
              <a:fillToRect l="50000" t="50000" r="50000" b="50000"/>
            </a:path>
            <a:tileRect/>
          </a:gradFill>
          <a:ln w="12700" cap="flat" cmpd="sng">
            <a:solidFill>
              <a:srgbClr val="002D86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chemeClr val="tx2"/>
            </a:outerShdw>
          </a:effectLst>
        </p:spPr>
        <p:txBody>
          <a:bodyPr wrap="none" lIns="0" tIns="0" rIns="0" bIns="0" anchor="ctr"/>
          <a:lstStyle>
            <a:lvl1pPr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r>
            <a:endParaRPr kumimoji="0" lang="zh-CN" altLang="zh-CN" sz="2400" b="1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374657"/>
          <p:cNvSpPr>
            <a:spLocks noGrp="1"/>
          </p:cNvSpPr>
          <p:nvPr>
            <p:ph type="title"/>
          </p:nvPr>
        </p:nvSpPr>
        <p:spPr>
          <a:xfrm>
            <a:off x="1150939" y="101600"/>
            <a:ext cx="5134532" cy="942975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/>
              <a:t>开发平台介绍</a:t>
            </a:r>
            <a:endParaRPr lang="zh-CN" altLang="en-US" dirty="0"/>
          </a:p>
        </p:txBody>
      </p:sp>
      <p:sp>
        <p:nvSpPr>
          <p:cNvPr id="24579" name="文本占位符 2374658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85000"/>
              </a:lnSpc>
            </a:pPr>
            <a:r>
              <a:rPr lang="zh-CN" altLang="en-US" dirty="0"/>
              <a:t>正点原子</a:t>
            </a:r>
            <a:r>
              <a:rPr lang="en-US" altLang="zh-CN" dirty="0"/>
              <a:t>I.MX6U-ALPHA</a:t>
            </a:r>
            <a:r>
              <a:rPr lang="zh-CN" altLang="en-US" dirty="0"/>
              <a:t>开发板</a:t>
            </a:r>
            <a:endParaRPr lang="en-US" altLang="zh-CN" dirty="0"/>
          </a:p>
          <a:p>
            <a:pPr eaLnBrk="1" hangingPunct="1">
              <a:lnSpc>
                <a:spcPct val="85000"/>
              </a:lnSpc>
            </a:pPr>
            <a:endParaRPr lang="en-US" altLang="zh-CN" dirty="0"/>
          </a:p>
          <a:p>
            <a:pPr eaLnBrk="1" hangingPunct="1">
              <a:lnSpc>
                <a:spcPct val="85000"/>
              </a:lnSpc>
            </a:pPr>
            <a:r>
              <a:rPr lang="zh-CN" altLang="en-US" dirty="0"/>
              <a:t>开发板是以 </a:t>
            </a:r>
            <a:r>
              <a:rPr lang="en-US" altLang="zh-CN" dirty="0"/>
              <a:t>NXP </a:t>
            </a:r>
            <a:r>
              <a:rPr lang="zh-CN" altLang="en-US" dirty="0"/>
              <a:t>的 </a:t>
            </a:r>
            <a:r>
              <a:rPr lang="en-US" altLang="zh-CN" dirty="0"/>
              <a:t>I.MX6ULL </a:t>
            </a:r>
            <a:r>
              <a:rPr lang="zh-CN" altLang="en-US" dirty="0"/>
              <a:t>为核心的 </a:t>
            </a:r>
            <a:r>
              <a:rPr lang="en-US" altLang="zh-CN" dirty="0"/>
              <a:t>Cortex-A7 </a:t>
            </a:r>
            <a:r>
              <a:rPr lang="zh-CN" altLang="en-US" dirty="0"/>
              <a:t>开发平台，板载资源丰富</a:t>
            </a:r>
            <a:endParaRPr lang="en-US" altLang="zh-CN" dirty="0"/>
          </a:p>
          <a:p>
            <a:pPr eaLnBrk="1" hangingPunct="1">
              <a:lnSpc>
                <a:spcPct val="85000"/>
              </a:lnSpc>
            </a:pPr>
            <a:endParaRPr lang="en-US" altLang="zh-CN" dirty="0"/>
          </a:p>
          <a:p>
            <a:pPr eaLnBrk="1" hangingPunct="1">
              <a:lnSpc>
                <a:spcPct val="85000"/>
              </a:lnSpc>
            </a:pPr>
            <a:r>
              <a:rPr lang="zh-CN" altLang="en-US" dirty="0"/>
              <a:t>适合以前学过</a:t>
            </a:r>
            <a:r>
              <a:rPr lang="en-US" altLang="zh-CN" dirty="0"/>
              <a:t>Cortex-M </a:t>
            </a:r>
            <a:r>
              <a:rPr lang="zh-CN" altLang="en-US" dirty="0"/>
              <a:t>内核单片机</a:t>
            </a:r>
            <a:r>
              <a:rPr lang="en-US" altLang="zh-CN" dirty="0"/>
              <a:t>(</a:t>
            </a:r>
            <a:r>
              <a:rPr lang="zh-CN" altLang="en-US" dirty="0"/>
              <a:t>比如 </a:t>
            </a:r>
            <a:r>
              <a:rPr lang="en-US" altLang="zh-CN" dirty="0"/>
              <a:t>STM32)</a:t>
            </a:r>
            <a:r>
              <a:rPr lang="zh-CN" altLang="en-US" dirty="0"/>
              <a:t>的工程进阶嵌入式 </a:t>
            </a:r>
            <a:r>
              <a:rPr lang="en-US" altLang="zh-CN" dirty="0"/>
              <a:t>Linux </a:t>
            </a:r>
            <a:r>
              <a:rPr lang="zh-CN" altLang="en-US" dirty="0"/>
              <a:t>开发。</a:t>
            </a:r>
            <a:endParaRPr lang="zh-CN" altLang="en-US" dirty="0"/>
          </a:p>
        </p:txBody>
      </p:sp>
    </p:spTree>
  </p:cSld>
  <p:clrMapOvr>
    <a:masterClrMapping/>
  </p:clrMapOvr>
  <p:transition spd="med"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标题 2392066"/>
          <p:cNvSpPr>
            <a:spLocks noGrp="1"/>
          </p:cNvSpPr>
          <p:nvPr>
            <p:ph type="title"/>
          </p:nvPr>
        </p:nvSpPr>
        <p:spPr>
          <a:xfrm>
            <a:off x="1009650" y="234950"/>
            <a:ext cx="5886450" cy="55245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sz="4000" dirty="0"/>
              <a:t>I.MX6U</a:t>
            </a:r>
            <a:r>
              <a:rPr lang="zh-CN" altLang="en-US" sz="4000" dirty="0"/>
              <a:t>启动方式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CN" sz="2000" dirty="0"/>
              <a:t>I.MX6U </a:t>
            </a:r>
            <a:r>
              <a:rPr lang="zh-CN" altLang="en-US" sz="2000" dirty="0"/>
              <a:t>支持多种启动方式以及启动设备，比如可以从 </a:t>
            </a:r>
            <a:r>
              <a:rPr lang="en-US" altLang="zh-CN" sz="2000" dirty="0"/>
              <a:t>SD/EMMC</a:t>
            </a:r>
            <a:r>
              <a:rPr lang="zh-CN" altLang="en-US" sz="2000" dirty="0"/>
              <a:t>、</a:t>
            </a:r>
            <a:r>
              <a:rPr lang="en-US" altLang="zh-CN" sz="2000" dirty="0"/>
              <a:t>NAND Flash</a:t>
            </a:r>
            <a:r>
              <a:rPr lang="zh-CN" altLang="en-US" sz="2000" dirty="0"/>
              <a:t>、</a:t>
            </a:r>
            <a:r>
              <a:rPr lang="en-US" altLang="zh-CN" sz="2000" dirty="0"/>
              <a:t>QSPI Flash</a:t>
            </a:r>
            <a:r>
              <a:rPr lang="zh-CN" altLang="en-US" sz="2000" dirty="0"/>
              <a:t>等启动。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r>
              <a:rPr lang="en-US" altLang="zh-CN" sz="2000" dirty="0"/>
              <a:t>BOOT </a:t>
            </a:r>
            <a:r>
              <a:rPr lang="zh-CN" altLang="en-US" sz="2000" dirty="0"/>
              <a:t>的处理过程是发生在 </a:t>
            </a:r>
            <a:r>
              <a:rPr lang="en-US" altLang="zh-CN" sz="2000" dirty="0"/>
              <a:t>I.MX6U </a:t>
            </a:r>
            <a:r>
              <a:rPr lang="zh-CN" altLang="en-US" sz="2000" dirty="0"/>
              <a:t>芯片上电以后，芯片会根据 </a:t>
            </a:r>
            <a:r>
              <a:rPr lang="en-US" altLang="zh-CN" sz="2000" dirty="0"/>
              <a:t>BOOT_MODE[1:0]</a:t>
            </a:r>
            <a:r>
              <a:rPr lang="zh-CN" altLang="en-US" sz="2000" dirty="0"/>
              <a:t>的设置来选择 </a:t>
            </a:r>
            <a:r>
              <a:rPr lang="en-US" altLang="zh-CN" sz="2000" dirty="0"/>
              <a:t>BOOT </a:t>
            </a:r>
            <a:r>
              <a:rPr lang="zh-CN" altLang="en-US" sz="2000" dirty="0"/>
              <a:t>方式。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r>
              <a:rPr lang="en-US" altLang="zh-CN" sz="2000" dirty="0"/>
              <a:t>BOOT_MODE[1:0]</a:t>
            </a:r>
            <a:r>
              <a:rPr lang="zh-CN" altLang="en-US" sz="2000" dirty="0"/>
              <a:t>的值是可以改变的，有两种方式，一种是改写 </a:t>
            </a:r>
            <a:r>
              <a:rPr lang="en-US" altLang="zh-CN" sz="2000" dirty="0" err="1"/>
              <a:t>eFUSE</a:t>
            </a:r>
            <a:r>
              <a:rPr lang="en-US" altLang="zh-CN" sz="2000" dirty="0"/>
              <a:t>(</a:t>
            </a:r>
            <a:r>
              <a:rPr lang="zh-CN" altLang="en-US" sz="2000" dirty="0"/>
              <a:t>熔 丝</a:t>
            </a:r>
            <a:r>
              <a:rPr lang="en-US" altLang="zh-CN" sz="2000" dirty="0"/>
              <a:t>)</a:t>
            </a:r>
            <a:r>
              <a:rPr lang="zh-CN" altLang="en-US" sz="2000" dirty="0"/>
              <a:t>，一种是修改相应的 </a:t>
            </a:r>
            <a:r>
              <a:rPr lang="en-US" altLang="zh-CN" sz="2000" dirty="0"/>
              <a:t>GPIO </a:t>
            </a:r>
            <a:r>
              <a:rPr lang="zh-CN" altLang="en-US" sz="2000" dirty="0"/>
              <a:t>高低电平。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r>
              <a:rPr lang="zh-CN" altLang="en-US" sz="2000" dirty="0"/>
              <a:t>第一种修改 </a:t>
            </a:r>
            <a:r>
              <a:rPr lang="en-US" altLang="zh-CN" sz="2000" dirty="0" err="1"/>
              <a:t>eFUSE</a:t>
            </a:r>
            <a:r>
              <a:rPr lang="en-US" altLang="zh-CN" sz="2000" dirty="0"/>
              <a:t> </a:t>
            </a:r>
            <a:r>
              <a:rPr lang="zh-CN" altLang="en-US" sz="2000" dirty="0"/>
              <a:t>的方式只能修改一次，后面就不能再修改了。开发板使用的是通过修改 </a:t>
            </a:r>
            <a:r>
              <a:rPr lang="en-US" altLang="zh-CN" sz="2000" dirty="0"/>
              <a:t>BOOT_MODE[1:0]</a:t>
            </a:r>
            <a:r>
              <a:rPr lang="zh-CN" altLang="en-US" sz="2000" dirty="0"/>
              <a:t>对应的 </a:t>
            </a:r>
            <a:r>
              <a:rPr lang="en-US" altLang="zh-CN" sz="2000" dirty="0"/>
              <a:t>GPIO </a:t>
            </a:r>
            <a:r>
              <a:rPr lang="zh-CN" altLang="en-US" sz="2000" dirty="0"/>
              <a:t>高低电平来选择启动方式。</a:t>
            </a:r>
            <a:endParaRPr lang="zh-CN" altLang="en-US" sz="2000" dirty="0"/>
          </a:p>
        </p:txBody>
      </p:sp>
    </p:spTree>
  </p:cSld>
  <p:clrMapOvr>
    <a:masterClrMapping/>
  </p:clrMapOvr>
  <p:transition spd="med"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标题 2392066"/>
          <p:cNvSpPr>
            <a:spLocks noGrp="1"/>
          </p:cNvSpPr>
          <p:nvPr>
            <p:ph type="title"/>
          </p:nvPr>
        </p:nvSpPr>
        <p:spPr>
          <a:xfrm>
            <a:off x="1009650" y="234950"/>
            <a:ext cx="5886450" cy="55245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4000" dirty="0"/>
              <a:t>启动方式选择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CN" sz="2000" dirty="0"/>
              <a:t>I.MX6U </a:t>
            </a:r>
            <a:r>
              <a:rPr lang="zh-CN" altLang="en-US" sz="2000" dirty="0"/>
              <a:t>四个 </a:t>
            </a:r>
            <a:r>
              <a:rPr lang="en-US" altLang="zh-CN" sz="2000" dirty="0"/>
              <a:t>BOOT </a:t>
            </a:r>
            <a:r>
              <a:rPr lang="zh-CN" altLang="en-US" sz="2000" dirty="0"/>
              <a:t>模式由 </a:t>
            </a:r>
            <a:r>
              <a:rPr lang="en-US" altLang="zh-CN" sz="2000" dirty="0"/>
              <a:t>BOOT_MODE[1:0]</a:t>
            </a:r>
            <a:r>
              <a:rPr lang="zh-CN" altLang="en-US" sz="2000" dirty="0"/>
              <a:t>来控制。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r>
              <a:rPr lang="zh-CN" altLang="en-US" sz="2000" dirty="0"/>
              <a:t>我们用到的只有第二和第三种 </a:t>
            </a:r>
            <a:r>
              <a:rPr lang="en-US" altLang="zh-CN" sz="2000" dirty="0"/>
              <a:t>BOOT </a:t>
            </a:r>
            <a:r>
              <a:rPr lang="zh-CN" altLang="en-US" sz="2000" dirty="0"/>
              <a:t>方式。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endParaRPr lang="en-US" altLang="zh-CN" sz="2000" dirty="0"/>
          </a:p>
          <a:p>
            <a:pPr algn="just">
              <a:lnSpc>
                <a:spcPct val="150000"/>
              </a:lnSpc>
            </a:pPr>
            <a:endParaRPr lang="en-US" altLang="zh-CN" sz="2000" dirty="0"/>
          </a:p>
          <a:p>
            <a:pPr algn="just">
              <a:lnSpc>
                <a:spcPct val="150000"/>
              </a:lnSpc>
            </a:pPr>
            <a:endParaRPr lang="en-US" altLang="zh-CN" sz="2000" dirty="0"/>
          </a:p>
          <a:p>
            <a:pPr algn="just">
              <a:lnSpc>
                <a:spcPct val="150000"/>
              </a:lnSpc>
            </a:pPr>
            <a:endParaRPr lang="en-US" altLang="zh-CN" sz="2000" dirty="0"/>
          </a:p>
          <a:p>
            <a:pPr algn="just">
              <a:lnSpc>
                <a:spcPct val="150000"/>
              </a:lnSpc>
            </a:pPr>
            <a:endParaRPr lang="en-US" altLang="zh-CN" sz="2000" dirty="0"/>
          </a:p>
          <a:p>
            <a:pPr algn="just">
              <a:lnSpc>
                <a:spcPct val="150000"/>
              </a:lnSpc>
            </a:pPr>
            <a:r>
              <a:rPr lang="en-US" altLang="zh-CN" sz="2000" dirty="0"/>
              <a:t>01</a:t>
            </a:r>
            <a:r>
              <a:rPr lang="zh-CN" altLang="en-US" sz="2000" dirty="0"/>
              <a:t>：</a:t>
            </a:r>
            <a:r>
              <a:rPr lang="en-US" altLang="zh-CN" sz="2000" dirty="0"/>
              <a:t>BOOT_MODE1</a:t>
            </a:r>
            <a:r>
              <a:rPr lang="zh-CN" altLang="en-US" sz="2000" dirty="0"/>
              <a:t>拨到“</a:t>
            </a:r>
            <a:r>
              <a:rPr lang="en-US" altLang="zh-CN" sz="2000" dirty="0"/>
              <a:t>OFF”</a:t>
            </a:r>
            <a:r>
              <a:rPr lang="zh-CN" altLang="en-US" sz="2000" dirty="0"/>
              <a:t>，将 </a:t>
            </a:r>
            <a:r>
              <a:rPr lang="en-US" altLang="zh-CN" sz="2000" dirty="0"/>
              <a:t>BOOT_MODE0 </a:t>
            </a:r>
            <a:r>
              <a:rPr lang="zh-CN" altLang="en-US" sz="2000" dirty="0"/>
              <a:t>拨到“</a:t>
            </a:r>
            <a:r>
              <a:rPr lang="en-US" altLang="zh-CN" sz="2000" dirty="0"/>
              <a:t>ON”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r>
              <a:rPr lang="en-US" altLang="zh-CN" sz="2000" dirty="0"/>
              <a:t>10</a:t>
            </a:r>
            <a:r>
              <a:rPr lang="zh-CN" altLang="en-US" sz="2000" dirty="0"/>
              <a:t>：</a:t>
            </a:r>
            <a:r>
              <a:rPr lang="en-US" altLang="zh-CN" sz="2000" dirty="0"/>
              <a:t>BOOT_MODE1</a:t>
            </a:r>
            <a:r>
              <a:rPr lang="zh-CN" altLang="en-US" sz="2000" dirty="0"/>
              <a:t>拨到“</a:t>
            </a:r>
            <a:r>
              <a:rPr lang="en-US" altLang="zh-CN" sz="2000" dirty="0"/>
              <a:t>ON” </a:t>
            </a:r>
            <a:r>
              <a:rPr lang="zh-CN" altLang="en-US" sz="2000" dirty="0"/>
              <a:t>，将 </a:t>
            </a:r>
            <a:r>
              <a:rPr lang="en-US" altLang="zh-CN" sz="2000" dirty="0"/>
              <a:t>BOOT_MODE0 </a:t>
            </a:r>
            <a:r>
              <a:rPr lang="zh-CN" altLang="en-US" sz="2000" dirty="0"/>
              <a:t>拨到“</a:t>
            </a:r>
            <a:r>
              <a:rPr lang="en-US" altLang="zh-CN" sz="2000" dirty="0"/>
              <a:t>OFF”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808" y="2412400"/>
            <a:ext cx="7666384" cy="2118544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标题 2392066"/>
          <p:cNvSpPr>
            <a:spLocks noGrp="1"/>
          </p:cNvSpPr>
          <p:nvPr>
            <p:ph type="title"/>
          </p:nvPr>
        </p:nvSpPr>
        <p:spPr>
          <a:xfrm>
            <a:off x="1009650" y="234950"/>
            <a:ext cx="5886450" cy="55245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4000" dirty="0"/>
              <a:t>启动方式选择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串行下载</a:t>
            </a:r>
            <a:endParaRPr lang="zh-CN" altLang="en-US" sz="20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000" dirty="0"/>
              <a:t>     通过</a:t>
            </a:r>
            <a:r>
              <a:rPr lang="en-US" altLang="zh-CN" sz="2000" dirty="0"/>
              <a:t>USB</a:t>
            </a:r>
            <a:r>
              <a:rPr lang="zh-CN" altLang="en-US" sz="2000" dirty="0"/>
              <a:t>或者</a:t>
            </a:r>
            <a:r>
              <a:rPr lang="en-US" altLang="zh-CN" sz="2000" dirty="0"/>
              <a:t>UART</a:t>
            </a:r>
            <a:r>
              <a:rPr lang="zh-CN" altLang="en-US" sz="2000" dirty="0"/>
              <a:t>将代码下载到板子上的外置存储设备中，可以使用</a:t>
            </a:r>
            <a:r>
              <a:rPr lang="en-US" altLang="zh-CN" sz="2000" dirty="0"/>
              <a:t>OTG1</a:t>
            </a:r>
            <a:r>
              <a:rPr lang="zh-CN" altLang="en-US" sz="2000" dirty="0"/>
              <a:t>这个</a:t>
            </a:r>
            <a:r>
              <a:rPr lang="en-US" altLang="zh-CN" sz="2000" dirty="0"/>
              <a:t>USB</a:t>
            </a:r>
            <a:r>
              <a:rPr lang="zh-CN" altLang="en-US" sz="2000" dirty="0"/>
              <a:t>口向开发板上的</a:t>
            </a:r>
            <a:r>
              <a:rPr lang="en-US" altLang="zh-CN" sz="2000" dirty="0"/>
              <a:t>SD/EMMC</a:t>
            </a:r>
            <a:r>
              <a:rPr lang="zh-CN" altLang="en-US" sz="2000" dirty="0"/>
              <a:t>、</a:t>
            </a:r>
            <a:r>
              <a:rPr lang="en-US" altLang="zh-CN" sz="2000" dirty="0"/>
              <a:t>NAND</a:t>
            </a:r>
            <a:r>
              <a:rPr lang="zh-CN" altLang="en-US" sz="2000" dirty="0"/>
              <a:t>等存储设备下载代码。这个下载是需要用到 </a:t>
            </a:r>
            <a:r>
              <a:rPr lang="en-US" altLang="zh-CN" sz="2000" dirty="0"/>
              <a:t>NXP </a:t>
            </a:r>
            <a:r>
              <a:rPr lang="zh-CN" altLang="en-US" sz="2000" dirty="0"/>
              <a:t>提供的一个软件，一般用来最终量产的时候将代码烧写到外置存储设备中。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r>
              <a:rPr lang="zh-CN" altLang="en-US" sz="2000" dirty="0"/>
              <a:t>内部 </a:t>
            </a:r>
            <a:r>
              <a:rPr lang="en-US" altLang="zh-CN" sz="2000" dirty="0"/>
              <a:t>BOOT </a:t>
            </a:r>
            <a:r>
              <a:rPr lang="zh-CN" altLang="en-US" sz="2000" dirty="0"/>
              <a:t>模式</a:t>
            </a:r>
            <a:endParaRPr lang="en-US" altLang="zh-CN" sz="20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000" dirty="0"/>
              <a:t>     在此模式下，芯片会执行内部的 </a:t>
            </a:r>
            <a:r>
              <a:rPr lang="en-US" altLang="zh-CN" sz="2000" dirty="0"/>
              <a:t>boot ROM</a:t>
            </a:r>
            <a:r>
              <a:rPr lang="zh-CN" altLang="en-US" sz="2000" dirty="0"/>
              <a:t>代码，这段</a:t>
            </a:r>
            <a:r>
              <a:rPr lang="en-US" altLang="zh-CN" sz="2000" dirty="0"/>
              <a:t>boot ROM</a:t>
            </a:r>
            <a:r>
              <a:rPr lang="zh-CN" altLang="en-US" sz="2000" dirty="0"/>
              <a:t>代码会进行硬件初始化</a:t>
            </a:r>
            <a:r>
              <a:rPr lang="en-US" altLang="zh-CN" sz="2000" dirty="0"/>
              <a:t>(</a:t>
            </a:r>
            <a:r>
              <a:rPr lang="zh-CN" altLang="en-US" sz="2000" dirty="0"/>
              <a:t>一部分外设</a:t>
            </a:r>
            <a:r>
              <a:rPr lang="en-US" altLang="zh-CN" sz="2000" dirty="0"/>
              <a:t>)</a:t>
            </a:r>
            <a:r>
              <a:rPr lang="zh-CN" altLang="en-US" sz="2000" dirty="0"/>
              <a:t>，然后从</a:t>
            </a:r>
            <a:r>
              <a:rPr lang="en-US" altLang="zh-CN" sz="2000" dirty="0"/>
              <a:t>boot</a:t>
            </a:r>
            <a:r>
              <a:rPr lang="zh-CN" altLang="en-US" sz="2000" dirty="0"/>
              <a:t>设备</a:t>
            </a:r>
            <a:r>
              <a:rPr lang="en-US" altLang="zh-CN" sz="2000" dirty="0"/>
              <a:t>(</a:t>
            </a:r>
            <a:r>
              <a:rPr lang="zh-CN" altLang="en-US" sz="2000" dirty="0"/>
              <a:t>就是存放代码的设备、比如 </a:t>
            </a:r>
            <a:r>
              <a:rPr lang="en-US" altLang="zh-CN" sz="2000" dirty="0"/>
              <a:t>SD/EMMC</a:t>
            </a:r>
            <a:r>
              <a:rPr lang="zh-CN" altLang="en-US" sz="2000" dirty="0"/>
              <a:t>、</a:t>
            </a:r>
            <a:r>
              <a:rPr lang="en-US" altLang="zh-CN" sz="2000" dirty="0"/>
              <a:t>NAND)</a:t>
            </a:r>
            <a:r>
              <a:rPr lang="zh-CN" altLang="en-US" sz="2000" dirty="0"/>
              <a:t>中将代码拷贝出来复制到指定的</a:t>
            </a:r>
            <a:r>
              <a:rPr lang="en-US" altLang="zh-CN" sz="2000" dirty="0"/>
              <a:t>RAM</a:t>
            </a:r>
            <a:r>
              <a:rPr lang="zh-CN" altLang="en-US" sz="2000" dirty="0"/>
              <a:t>中，一般是 </a:t>
            </a:r>
            <a:r>
              <a:rPr lang="en-US" altLang="zh-CN" sz="2000" dirty="0"/>
              <a:t>DDR</a:t>
            </a:r>
            <a:r>
              <a:rPr lang="zh-CN" altLang="en-US" sz="2000" dirty="0"/>
              <a:t>。</a:t>
            </a:r>
            <a:endParaRPr lang="zh-CN" altLang="en-US" sz="2000" dirty="0"/>
          </a:p>
        </p:txBody>
      </p:sp>
    </p:spTree>
  </p:cSld>
  <p:clrMapOvr>
    <a:masterClrMapping/>
  </p:clrMapOvr>
  <p:transition spd="med"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矩形 2062337"/>
          <p:cNvSpPr/>
          <p:nvPr/>
        </p:nvSpPr>
        <p:spPr>
          <a:xfrm>
            <a:off x="533400" y="325438"/>
            <a:ext cx="8077200" cy="723900"/>
          </a:xfrm>
          <a:prstGeom prst="rect">
            <a:avLst/>
          </a:prstGeom>
          <a:noFill/>
          <a:ln w="9525">
            <a:noFill/>
          </a:ln>
        </p:spPr>
        <p:txBody>
          <a:bodyPr lIns="82550" tIns="41275" rIns="82550" bIns="41275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54000" marR="0" lvl="0" indent="-254000" algn="ctr" defTabSz="678180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主要内容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23555" name="矩形 206233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556" name="矩形 206233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3557" name="图片 2062340" descr="TurbineAgenda"/>
          <p:cNvPicPr>
            <a:picLocks noChangeAspect="1"/>
          </p:cNvPicPr>
          <p:nvPr/>
        </p:nvPicPr>
        <p:blipFill>
          <a:blip r:embed="rId1"/>
          <a:srcRect l="6398"/>
          <a:stretch>
            <a:fillRect/>
          </a:stretch>
        </p:blipFill>
        <p:spPr>
          <a:xfrm>
            <a:off x="38100" y="1960563"/>
            <a:ext cx="3238500" cy="3724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8" name="任意多边形 2062341"/>
          <p:cNvSpPr/>
          <p:nvPr/>
        </p:nvSpPr>
        <p:spPr>
          <a:xfrm>
            <a:off x="1633538" y="1687513"/>
            <a:ext cx="2251075" cy="44783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21600" h="42956" fill="none">
                <a:moveTo>
                  <a:pt x="1655" y="0"/>
                </a:moveTo>
                <a:cubicBezTo>
                  <a:pt x="12815" y="849"/>
                  <a:pt x="21600" y="10167"/>
                  <a:pt x="21600" y="21537"/>
                </a:cubicBezTo>
                <a:cubicBezTo>
                  <a:pt x="21600" y="32523"/>
                  <a:pt x="13398" y="41594"/>
                  <a:pt x="2790" y="42958"/>
                </a:cubicBezTo>
              </a:path>
              <a:path w="21600" h="42956" stroke="0">
                <a:moveTo>
                  <a:pt x="1655" y="0"/>
                </a:moveTo>
                <a:cubicBezTo>
                  <a:pt x="12815" y="849"/>
                  <a:pt x="21600" y="10167"/>
                  <a:pt x="21600" y="21537"/>
                </a:cubicBezTo>
                <a:cubicBezTo>
                  <a:pt x="21600" y="32523"/>
                  <a:pt x="13398" y="41594"/>
                  <a:pt x="2790" y="42958"/>
                </a:cubicBezTo>
                <a:lnTo>
                  <a:pt x="0" y="21536"/>
                </a:lnTo>
                <a:lnTo>
                  <a:pt x="1655" y="0"/>
                </a:lnTo>
                <a:close/>
              </a:path>
            </a:pathLst>
          </a:custGeom>
          <a:noFill/>
          <a:ln w="28575" cap="flat" cmpd="sng">
            <a:solidFill>
              <a:schemeClr val="hlink">
                <a:alpha val="10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62343" name="椭圆 2062342"/>
          <p:cNvSpPr>
            <a:spLocks noChangeAspect="1"/>
          </p:cNvSpPr>
          <p:nvPr/>
        </p:nvSpPr>
        <p:spPr>
          <a:xfrm>
            <a:off x="3232150" y="2386013"/>
            <a:ext cx="444500" cy="444500"/>
          </a:xfrm>
          <a:prstGeom prst="ellipse">
            <a:avLst/>
          </a:prstGeom>
          <a:gradFill rotWithShape="0">
            <a:gsLst>
              <a:gs pos="0">
                <a:srgbClr val="000066">
                  <a:gamma/>
                  <a:tint val="0"/>
                  <a:invGamma/>
                </a:srgbClr>
              </a:gs>
              <a:gs pos="100000">
                <a:srgbClr val="000066"/>
              </a:gs>
            </a:gsLst>
            <a:path path="shape">
              <a:fillToRect l="50000" t="50000" r="50000" b="50000"/>
            </a:path>
            <a:tileRect/>
          </a:gradFill>
          <a:ln w="12700" cap="flat" cmpd="sng">
            <a:solidFill>
              <a:srgbClr val="002D86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chemeClr val="tx2"/>
            </a:outerShdw>
          </a:effectLst>
        </p:spPr>
        <p:txBody>
          <a:bodyPr wrap="none" lIns="0" tIns="0" rIns="0" bIns="0" anchor="ctr"/>
          <a:lstStyle>
            <a:lvl1pPr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endParaRPr kumimoji="0" lang="zh-CN" altLang="zh-CN" sz="2400" b="1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62344" name="椭圆 2062343"/>
          <p:cNvSpPr>
            <a:spLocks noChangeAspect="1"/>
          </p:cNvSpPr>
          <p:nvPr/>
        </p:nvSpPr>
        <p:spPr>
          <a:xfrm>
            <a:off x="3594100" y="4116388"/>
            <a:ext cx="444500" cy="444500"/>
          </a:xfrm>
          <a:prstGeom prst="ellipse">
            <a:avLst/>
          </a:prstGeom>
          <a:gradFill rotWithShape="0">
            <a:gsLst>
              <a:gs pos="0">
                <a:srgbClr val="000066">
                  <a:gamma/>
                  <a:tint val="0"/>
                  <a:invGamma/>
                </a:srgbClr>
              </a:gs>
              <a:gs pos="100000">
                <a:srgbClr val="000066"/>
              </a:gs>
            </a:gsLst>
            <a:path path="shape">
              <a:fillToRect l="50000" t="50000" r="50000" b="50000"/>
            </a:path>
            <a:tileRect/>
          </a:gradFill>
          <a:ln w="12700" cap="flat" cmpd="sng">
            <a:solidFill>
              <a:srgbClr val="002D86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chemeClr val="tx2"/>
            </a:outerShdw>
          </a:effectLst>
        </p:spPr>
        <p:txBody>
          <a:bodyPr wrap="none" lIns="0" tIns="0" rIns="0" bIns="0" anchor="ctr"/>
          <a:lstStyle>
            <a:lvl1pPr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endParaRPr kumimoji="0" lang="zh-CN" altLang="zh-CN" sz="2400" b="1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62345" name="椭圆 2062344"/>
          <p:cNvSpPr>
            <a:spLocks noChangeAspect="1"/>
          </p:cNvSpPr>
          <p:nvPr/>
        </p:nvSpPr>
        <p:spPr>
          <a:xfrm>
            <a:off x="3608388" y="3222625"/>
            <a:ext cx="444500" cy="444500"/>
          </a:xfrm>
          <a:prstGeom prst="ellipse">
            <a:avLst/>
          </a:prstGeom>
          <a:gradFill rotWithShape="0">
            <a:gsLst>
              <a:gs pos="0">
                <a:srgbClr val="000066">
                  <a:gamma/>
                  <a:tint val="0"/>
                  <a:invGamma/>
                </a:srgbClr>
              </a:gs>
              <a:gs pos="100000">
                <a:srgbClr val="000066"/>
              </a:gs>
            </a:gsLst>
            <a:path path="shape">
              <a:fillToRect l="50000" t="50000" r="50000" b="50000"/>
            </a:path>
            <a:tileRect/>
          </a:gradFill>
          <a:ln w="12700" cap="flat" cmpd="sng">
            <a:solidFill>
              <a:srgbClr val="002D86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chemeClr val="tx2"/>
            </a:outerShdw>
          </a:effectLst>
        </p:spPr>
        <p:txBody>
          <a:bodyPr wrap="none" lIns="0" tIns="0" rIns="0" bIns="0" anchor="ctr"/>
          <a:lstStyle>
            <a:lvl1pPr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zh-CN" altLang="zh-CN" sz="2400" b="1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562" name="矩形 2062346"/>
          <p:cNvSpPr/>
          <p:nvPr/>
        </p:nvSpPr>
        <p:spPr>
          <a:xfrm>
            <a:off x="3852863" y="2387600"/>
            <a:ext cx="2379662" cy="450850"/>
          </a:xfrm>
          <a:prstGeom prst="rect">
            <a:avLst/>
          </a:prstGeom>
          <a:noFill/>
          <a:ln w="9525">
            <a:noFill/>
          </a:ln>
        </p:spPr>
        <p:txBody>
          <a:bodyPr lIns="82550" tIns="41275" rIns="82550" bIns="41275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+mn-cs"/>
              </a:rPr>
              <a:t>开发平台介绍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3563" name="矩形 2062347"/>
          <p:cNvSpPr/>
          <p:nvPr/>
        </p:nvSpPr>
        <p:spPr>
          <a:xfrm>
            <a:off x="4219575" y="3222625"/>
            <a:ext cx="2659063" cy="450850"/>
          </a:xfrm>
          <a:prstGeom prst="rect">
            <a:avLst/>
          </a:prstGeom>
          <a:noFill/>
          <a:ln w="9525">
            <a:noFill/>
          </a:ln>
        </p:spPr>
        <p:txBody>
          <a:bodyPr lIns="82550" tIns="41275" rIns="82550" bIns="41275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+mn-cs"/>
              </a:rPr>
              <a:t>Cortex-A7 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+mn-cs"/>
              </a:rPr>
              <a:t>架构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3564" name="矩形 2062348"/>
          <p:cNvSpPr/>
          <p:nvPr/>
        </p:nvSpPr>
        <p:spPr>
          <a:xfrm>
            <a:off x="3824288" y="4987925"/>
            <a:ext cx="3321050" cy="450850"/>
          </a:xfrm>
          <a:prstGeom prst="rect">
            <a:avLst/>
          </a:prstGeom>
          <a:noFill/>
          <a:ln w="9525">
            <a:noFill/>
          </a:ln>
        </p:spPr>
        <p:txBody>
          <a:bodyPr lIns="82550" tIns="41275" rIns="82550" bIns="41275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+mn-cs"/>
              </a:rPr>
              <a:t>裸机驱动开发技术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06875" y="4162127"/>
            <a:ext cx="25266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+mn-cs"/>
              </a:rPr>
              <a:t>I.MX6U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+mn-cs"/>
              </a:rPr>
              <a:t>启动方式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3249613" y="4916487"/>
            <a:ext cx="444500" cy="444500"/>
          </a:xfrm>
          <a:prstGeom prst="ellipse">
            <a:avLst/>
          </a:prstGeom>
          <a:gradFill rotWithShape="0">
            <a:gsLst>
              <a:gs pos="0">
                <a:srgbClr val="000066">
                  <a:gamma/>
                  <a:tint val="0"/>
                  <a:invGamma/>
                </a:srgbClr>
              </a:gs>
              <a:gs pos="100000">
                <a:srgbClr val="000066"/>
              </a:gs>
            </a:gsLst>
            <a:path path="shape">
              <a:fillToRect l="50000" t="50000" r="50000" b="50000"/>
            </a:path>
            <a:tileRect/>
          </a:gradFill>
          <a:ln w="12700" cap="flat" cmpd="sng">
            <a:solidFill>
              <a:srgbClr val="002D86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chemeClr val="tx2"/>
            </a:outerShdw>
          </a:effectLst>
        </p:spPr>
        <p:txBody>
          <a:bodyPr wrap="none" lIns="0" tIns="0" rIns="0" bIns="0" anchor="ctr"/>
          <a:lstStyle>
            <a:lvl1pPr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r>
            <a:endParaRPr kumimoji="0" lang="zh-CN" altLang="zh-CN" sz="2400" b="1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标题 2392066"/>
          <p:cNvSpPr>
            <a:spLocks noGrp="1"/>
          </p:cNvSpPr>
          <p:nvPr>
            <p:ph type="title"/>
          </p:nvPr>
        </p:nvSpPr>
        <p:spPr>
          <a:xfrm>
            <a:off x="1009650" y="234950"/>
            <a:ext cx="5886450" cy="55245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3200" dirty="0"/>
              <a:t>为什么我们要先学习裸机开发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ARM </a:t>
            </a:r>
            <a:r>
              <a:rPr lang="zh-CN" altLang="en-US" sz="2000" dirty="0">
                <a:solidFill>
                  <a:srgbClr val="FF0000"/>
                </a:solidFill>
              </a:rPr>
              <a:t>的裸机开发就是不带操作系统开发。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dirty="0"/>
              <a:t>1</a:t>
            </a:r>
            <a:r>
              <a:rPr lang="zh-CN" altLang="en-US" sz="2000" dirty="0"/>
              <a:t>、裸机开发是了解所使用的 </a:t>
            </a:r>
            <a:r>
              <a:rPr lang="en-US" altLang="zh-CN" sz="2000" dirty="0"/>
              <a:t>CPU </a:t>
            </a:r>
            <a:r>
              <a:rPr lang="zh-CN" altLang="en-US" sz="2000" dirty="0"/>
              <a:t>最直接、最简单的方法，是</a:t>
            </a:r>
            <a:r>
              <a:rPr lang="zh-CN" altLang="en-US" sz="2000" dirty="0">
                <a:solidFill>
                  <a:srgbClr val="FF0000"/>
                </a:solidFill>
              </a:rPr>
              <a:t>直接操作 </a:t>
            </a:r>
            <a:r>
              <a:rPr lang="en-US" altLang="zh-CN" sz="2000" dirty="0">
                <a:solidFill>
                  <a:srgbClr val="FF0000"/>
                </a:solidFill>
              </a:rPr>
              <a:t>CPU </a:t>
            </a:r>
            <a:r>
              <a:rPr lang="zh-CN" altLang="en-US" sz="2000" dirty="0">
                <a:solidFill>
                  <a:srgbClr val="FF0000"/>
                </a:solidFill>
              </a:rPr>
              <a:t>的</a:t>
            </a:r>
            <a:r>
              <a:rPr lang="zh-CN" altLang="en-US" sz="2000">
                <a:solidFill>
                  <a:srgbClr val="FF0000"/>
                </a:solidFill>
              </a:rPr>
              <a:t>寄存器</a:t>
            </a:r>
            <a:r>
              <a:rPr lang="zh-CN" altLang="en-US" sz="2000"/>
              <a:t>。</a:t>
            </a:r>
            <a:r>
              <a:rPr lang="en-US" altLang="zh-CN" sz="2000"/>
              <a:t>Linux </a:t>
            </a:r>
            <a:r>
              <a:rPr lang="zh-CN" altLang="en-US" sz="2000" dirty="0"/>
              <a:t>驱动开发最终也是操作的寄存器，但是在操作寄存器之前要先编写一个符合 </a:t>
            </a:r>
            <a:r>
              <a:rPr lang="en-US" altLang="zh-CN" sz="2000" dirty="0"/>
              <a:t>Linux </a:t>
            </a:r>
            <a:r>
              <a:rPr lang="zh-CN" altLang="en-US" sz="2000" dirty="0"/>
              <a:t>驱动的框架。同样一个点灯驱动，裸机可能只需要十几行代码，但是 </a:t>
            </a:r>
            <a:r>
              <a:rPr lang="en-US" altLang="zh-CN" sz="2000" dirty="0"/>
              <a:t>Linux </a:t>
            </a:r>
            <a:r>
              <a:rPr lang="zh-CN" altLang="en-US" sz="2000" dirty="0"/>
              <a:t>下的驱动就需要几十行代码。</a:t>
            </a:r>
            <a:endParaRPr lang="en-US" altLang="zh-CN" sz="20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dirty="0"/>
              <a:t>2</a:t>
            </a:r>
            <a:r>
              <a:rPr lang="zh-CN" altLang="en-US" sz="2000" dirty="0"/>
              <a:t>、直接上手</a:t>
            </a:r>
            <a:r>
              <a:rPr lang="en-US" altLang="zh-CN" sz="2000" dirty="0"/>
              <a:t>Linux </a:t>
            </a:r>
            <a:r>
              <a:rPr lang="zh-CN" altLang="en-US" sz="2000" dirty="0"/>
              <a:t>驱动开发比较难，裸机驱动开发可以作为一个过渡。</a:t>
            </a:r>
            <a:endParaRPr lang="en-US" altLang="zh-CN" sz="20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dirty="0"/>
              <a:t>3</a:t>
            </a:r>
            <a:r>
              <a:rPr lang="zh-CN" altLang="en-US" sz="2000" dirty="0"/>
              <a:t>、裸机开发是连接</a:t>
            </a:r>
            <a:r>
              <a:rPr lang="en-US" altLang="zh-CN" sz="2000" dirty="0"/>
              <a:t>Cortex-M</a:t>
            </a:r>
            <a:r>
              <a:rPr lang="zh-CN" altLang="en-US" sz="2000" dirty="0"/>
              <a:t>（如</a:t>
            </a:r>
            <a:r>
              <a:rPr lang="en-US" altLang="zh-CN" sz="2000" dirty="0"/>
              <a:t>STM32</a:t>
            </a:r>
            <a:r>
              <a:rPr lang="zh-CN" altLang="en-US" sz="2000" dirty="0"/>
              <a:t>）单片机和</a:t>
            </a:r>
            <a:r>
              <a:rPr lang="en-US" altLang="zh-CN" sz="2000" dirty="0"/>
              <a:t>Cortex-A(</a:t>
            </a:r>
            <a:r>
              <a:rPr lang="zh-CN" altLang="en-US" sz="2000" dirty="0"/>
              <a:t>如</a:t>
            </a:r>
            <a:r>
              <a:rPr lang="en-US" altLang="zh-CN" sz="2000" dirty="0"/>
              <a:t>I.MX6U)</a:t>
            </a:r>
            <a:r>
              <a:rPr lang="zh-CN" altLang="en-US" sz="2000" dirty="0"/>
              <a:t>处理器的桥梁，为了帮助</a:t>
            </a:r>
            <a:r>
              <a:rPr lang="en-US" altLang="zh-CN" sz="2000" dirty="0"/>
              <a:t>STM32</a:t>
            </a:r>
            <a:r>
              <a:rPr lang="zh-CN" altLang="en-US" sz="2000" dirty="0"/>
              <a:t>开发者以最小的代价转换到 </a:t>
            </a:r>
            <a:r>
              <a:rPr lang="en-US" altLang="zh-CN" sz="2000" dirty="0"/>
              <a:t>Linux </a:t>
            </a:r>
            <a:r>
              <a:rPr lang="zh-CN" altLang="en-US" sz="2000" dirty="0"/>
              <a:t>驱动开发。</a:t>
            </a:r>
            <a:endParaRPr lang="zh-CN" altLang="en-US" sz="2000" dirty="0"/>
          </a:p>
        </p:txBody>
      </p:sp>
    </p:spTree>
  </p:cSld>
  <p:clrMapOvr>
    <a:masterClrMapping/>
  </p:clrMapOvr>
  <p:transition spd="med"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标题 2392066"/>
          <p:cNvSpPr>
            <a:spLocks noGrp="1"/>
          </p:cNvSpPr>
          <p:nvPr>
            <p:ph type="title"/>
          </p:nvPr>
        </p:nvSpPr>
        <p:spPr>
          <a:xfrm>
            <a:off x="1009650" y="234950"/>
            <a:ext cx="5886450" cy="55245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sz="3200" dirty="0"/>
              <a:t>STM32</a:t>
            </a:r>
            <a:r>
              <a:rPr lang="zh-CN" altLang="en-US" sz="3200" dirty="0"/>
              <a:t>的</a:t>
            </a:r>
            <a:r>
              <a:rPr lang="en-US" altLang="zh-CN" sz="3200" dirty="0"/>
              <a:t>GPIO</a:t>
            </a:r>
            <a:r>
              <a:rPr lang="zh-CN" altLang="en-US" sz="3200" dirty="0"/>
              <a:t>初始化步骤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000" dirty="0"/>
              <a:t>      对于一款全新的芯片，第一个要做的事情的就是驱动其</a:t>
            </a:r>
            <a:r>
              <a:rPr lang="en-US" altLang="zh-CN" sz="2000" dirty="0"/>
              <a:t>GPIO</a:t>
            </a:r>
            <a:r>
              <a:rPr lang="zh-CN" altLang="en-US" sz="2000" dirty="0"/>
              <a:t>，控制其</a:t>
            </a:r>
            <a:r>
              <a:rPr lang="en-US" altLang="zh-CN" sz="2000" dirty="0"/>
              <a:t>GPIO</a:t>
            </a:r>
            <a:r>
              <a:rPr lang="zh-CN" altLang="en-US" sz="2000" dirty="0"/>
              <a:t>输出高低电平，我们学习</a:t>
            </a:r>
            <a:r>
              <a:rPr lang="en-US" altLang="zh-CN" sz="2000" dirty="0"/>
              <a:t>I.MX6U</a:t>
            </a:r>
            <a:r>
              <a:rPr lang="zh-CN" altLang="en-US" sz="2000" dirty="0"/>
              <a:t>也一样的。</a:t>
            </a:r>
            <a:endParaRPr lang="en-US" altLang="zh-CN" sz="20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000" dirty="0"/>
              <a:t>①、使能指定 </a:t>
            </a:r>
            <a:r>
              <a:rPr lang="en-US" altLang="zh-CN" sz="2000" dirty="0"/>
              <a:t>GPIO </a:t>
            </a:r>
            <a:r>
              <a:rPr lang="zh-CN" altLang="en-US" sz="2000" dirty="0"/>
              <a:t>的时钟。</a:t>
            </a:r>
            <a:endParaRPr lang="zh-CN" altLang="en-US" sz="20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000" dirty="0"/>
              <a:t>②、初始化 </a:t>
            </a:r>
            <a:r>
              <a:rPr lang="en-US" altLang="zh-CN" sz="2000" dirty="0"/>
              <a:t>GPIO</a:t>
            </a:r>
            <a:r>
              <a:rPr lang="zh-CN" altLang="en-US" sz="2000" dirty="0"/>
              <a:t>，比如输出功能、上拉、速度等等。</a:t>
            </a:r>
            <a:endParaRPr lang="zh-CN" altLang="en-US" sz="20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000" dirty="0"/>
              <a:t>③、</a:t>
            </a:r>
            <a:r>
              <a:rPr lang="en-US" altLang="zh-CN" sz="2000" dirty="0"/>
              <a:t>STM32 </a:t>
            </a:r>
            <a:r>
              <a:rPr lang="zh-CN" altLang="en-US" sz="2000" dirty="0"/>
              <a:t>有的 </a:t>
            </a:r>
            <a:r>
              <a:rPr lang="en-US" altLang="zh-CN" sz="2000" dirty="0"/>
              <a:t>IO </a:t>
            </a:r>
            <a:r>
              <a:rPr lang="zh-CN" altLang="en-US" sz="2000" dirty="0"/>
              <a:t>可以作为其它外设引脚，也就是 </a:t>
            </a:r>
            <a:r>
              <a:rPr lang="en-US" altLang="zh-CN" sz="2000" dirty="0"/>
              <a:t>IO </a:t>
            </a:r>
            <a:r>
              <a:rPr lang="zh-CN" altLang="en-US" sz="2000" dirty="0"/>
              <a:t>复用，如果要将 </a:t>
            </a:r>
            <a:r>
              <a:rPr lang="en-US" altLang="zh-CN" sz="2000" dirty="0"/>
              <a:t>IO </a:t>
            </a:r>
            <a:r>
              <a:rPr lang="zh-CN" altLang="en-US" sz="2000" dirty="0"/>
              <a:t>作为其它外设引脚使用的话就需要设置 </a:t>
            </a:r>
            <a:r>
              <a:rPr lang="en-US" altLang="zh-CN" sz="2000" dirty="0"/>
              <a:t>IO </a:t>
            </a:r>
            <a:r>
              <a:rPr lang="zh-CN" altLang="en-US" sz="2000" dirty="0"/>
              <a:t>的复用功能。</a:t>
            </a:r>
            <a:endParaRPr lang="zh-CN" altLang="en-US" sz="20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000" dirty="0"/>
              <a:t>④、最后设置 </a:t>
            </a:r>
            <a:r>
              <a:rPr lang="en-US" altLang="zh-CN" sz="2000" dirty="0"/>
              <a:t>GPIO </a:t>
            </a:r>
            <a:r>
              <a:rPr lang="zh-CN" altLang="en-US" sz="2000" dirty="0"/>
              <a:t>输出高电平或者低电平。</a:t>
            </a:r>
            <a:endParaRPr lang="zh-CN" altLang="en-US" sz="2000" dirty="0"/>
          </a:p>
        </p:txBody>
      </p:sp>
    </p:spTree>
  </p:cSld>
  <p:clrMapOvr>
    <a:masterClrMapping/>
  </p:clrMapOvr>
  <p:transition spd="med"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标题 2392066"/>
          <p:cNvSpPr>
            <a:spLocks noGrp="1"/>
          </p:cNvSpPr>
          <p:nvPr>
            <p:ph type="title"/>
          </p:nvPr>
        </p:nvSpPr>
        <p:spPr>
          <a:xfrm>
            <a:off x="1009650" y="234950"/>
            <a:ext cx="5886450" cy="55245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sz="3200" dirty="0"/>
              <a:t>I.MX6U</a:t>
            </a:r>
            <a:r>
              <a:rPr lang="zh-CN" altLang="en-US" sz="3200" dirty="0"/>
              <a:t>的</a:t>
            </a:r>
            <a:r>
              <a:rPr lang="en-US" altLang="zh-CN" sz="3200" dirty="0"/>
              <a:t>GPIO</a:t>
            </a:r>
            <a:r>
              <a:rPr lang="zh-CN" altLang="en-US" sz="3200" dirty="0"/>
              <a:t>初始化步骤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000" dirty="0"/>
              <a:t>①、使能 </a:t>
            </a:r>
            <a:r>
              <a:rPr lang="en-US" altLang="zh-CN" sz="2000" dirty="0"/>
              <a:t>GPIO </a:t>
            </a:r>
            <a:r>
              <a:rPr lang="zh-CN" altLang="en-US" sz="2000" dirty="0"/>
              <a:t>对应的时钟。</a:t>
            </a:r>
            <a:endParaRPr lang="zh-CN" altLang="en-US" sz="20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000" dirty="0"/>
              <a:t>②、设置寄存器 </a:t>
            </a:r>
            <a:r>
              <a:rPr lang="en-US" altLang="zh-CN" sz="2000" dirty="0"/>
              <a:t>IOMUXC_SW_</a:t>
            </a:r>
            <a:r>
              <a:rPr lang="en-US" altLang="zh-CN" sz="2000" dirty="0">
                <a:solidFill>
                  <a:srgbClr val="FF0000"/>
                </a:solidFill>
              </a:rPr>
              <a:t>MUX</a:t>
            </a:r>
            <a:r>
              <a:rPr lang="en-US" altLang="zh-CN" sz="2000" dirty="0"/>
              <a:t>_CTL_PAD_XX_XX</a:t>
            </a:r>
            <a:r>
              <a:rPr lang="zh-CN" altLang="en-US" sz="2000" dirty="0"/>
              <a:t>，设置 </a:t>
            </a:r>
            <a:r>
              <a:rPr lang="en-US" altLang="zh-CN" sz="2000" dirty="0"/>
              <a:t>IO </a:t>
            </a:r>
            <a:r>
              <a:rPr lang="zh-CN" altLang="en-US" sz="2000" dirty="0"/>
              <a:t>的复用功能，使其复用为 </a:t>
            </a:r>
            <a:r>
              <a:rPr lang="en-US" altLang="zh-CN" sz="2000" dirty="0"/>
              <a:t>GPIO </a:t>
            </a:r>
            <a:r>
              <a:rPr lang="zh-CN" altLang="en-US" sz="2000" dirty="0"/>
              <a:t>功能。</a:t>
            </a:r>
            <a:endParaRPr lang="zh-CN" altLang="en-US" sz="20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000" dirty="0"/>
              <a:t>③、设置寄存器 </a:t>
            </a:r>
            <a:r>
              <a:rPr lang="en-US" altLang="zh-CN" sz="2000" dirty="0"/>
              <a:t>IOMUXC_SW_</a:t>
            </a:r>
            <a:r>
              <a:rPr lang="en-US" altLang="zh-CN" sz="2000" dirty="0">
                <a:solidFill>
                  <a:srgbClr val="FF0000"/>
                </a:solidFill>
              </a:rPr>
              <a:t>PAD</a:t>
            </a:r>
            <a:r>
              <a:rPr lang="en-US" altLang="zh-CN" sz="2000" dirty="0"/>
              <a:t>_CTL_PAD_XX_XX</a:t>
            </a:r>
            <a:r>
              <a:rPr lang="zh-CN" altLang="en-US" sz="2000" dirty="0"/>
              <a:t>，设置 </a:t>
            </a:r>
            <a:r>
              <a:rPr lang="en-US" altLang="zh-CN" sz="2000" dirty="0"/>
              <a:t>IO </a:t>
            </a:r>
            <a:r>
              <a:rPr lang="zh-CN" altLang="en-US" sz="2000" dirty="0"/>
              <a:t>的上下拉、速度等等。</a:t>
            </a:r>
            <a:endParaRPr lang="zh-CN" altLang="en-US" sz="20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000" dirty="0"/>
              <a:t>④、第②步已经将</a:t>
            </a:r>
            <a:r>
              <a:rPr lang="en-US" altLang="zh-CN" sz="2000" dirty="0"/>
              <a:t>IO</a:t>
            </a:r>
            <a:r>
              <a:rPr lang="zh-CN" altLang="en-US" sz="2000" dirty="0"/>
              <a:t>复用为了</a:t>
            </a:r>
            <a:r>
              <a:rPr lang="en-US" altLang="zh-CN" sz="2000" dirty="0"/>
              <a:t>GPIO</a:t>
            </a:r>
            <a:r>
              <a:rPr lang="zh-CN" altLang="en-US" sz="2000" dirty="0"/>
              <a:t>功能，所以需要配置</a:t>
            </a:r>
            <a:r>
              <a:rPr lang="en-US" altLang="zh-CN" sz="2000" dirty="0"/>
              <a:t>GPIO</a:t>
            </a:r>
            <a:r>
              <a:rPr lang="zh-CN" altLang="en-US" sz="2000" dirty="0"/>
              <a:t>，设置输入</a:t>
            </a:r>
            <a:r>
              <a:rPr lang="en-US" altLang="zh-CN" sz="2000" dirty="0"/>
              <a:t>/</a:t>
            </a:r>
            <a:r>
              <a:rPr lang="zh-CN" altLang="en-US" sz="2000" dirty="0"/>
              <a:t>输出、是否使用中断、默认输出电平等。</a:t>
            </a:r>
            <a:endParaRPr lang="en-US" altLang="zh-CN" sz="20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000" dirty="0"/>
              <a:t>（</a:t>
            </a:r>
            <a:r>
              <a:rPr lang="zh-CN" altLang="en-US" sz="2000" dirty="0">
                <a:solidFill>
                  <a:srgbClr val="FF0000"/>
                </a:solidFill>
              </a:rPr>
              <a:t>开发板光盘</a:t>
            </a:r>
            <a:r>
              <a:rPr lang="en-US" altLang="zh-CN" sz="2000" dirty="0">
                <a:solidFill>
                  <a:srgbClr val="FF0000"/>
                </a:solidFill>
              </a:rPr>
              <a:t>-&gt;7</a:t>
            </a:r>
            <a:r>
              <a:rPr lang="zh-CN" altLang="en-US" sz="2000" dirty="0">
                <a:solidFill>
                  <a:srgbClr val="FF0000"/>
                </a:solidFill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</a:rPr>
              <a:t>I.MX6UL</a:t>
            </a:r>
            <a:r>
              <a:rPr lang="zh-CN" altLang="en-US" sz="2000" dirty="0">
                <a:solidFill>
                  <a:srgbClr val="FF0000"/>
                </a:solidFill>
              </a:rPr>
              <a:t>芯片资料</a:t>
            </a:r>
            <a:r>
              <a:rPr lang="en-US" altLang="zh-CN" sz="2000" dirty="0">
                <a:solidFill>
                  <a:srgbClr val="FF0000"/>
                </a:solidFill>
              </a:rPr>
              <a:t>-&gt;2</a:t>
            </a:r>
            <a:r>
              <a:rPr lang="zh-CN" altLang="en-US" sz="2000" dirty="0">
                <a:solidFill>
                  <a:srgbClr val="FF0000"/>
                </a:solidFill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</a:rPr>
              <a:t>I.MX6ULL</a:t>
            </a:r>
            <a:r>
              <a:rPr lang="zh-CN" altLang="en-US" sz="2000" dirty="0">
                <a:solidFill>
                  <a:srgbClr val="FF0000"/>
                </a:solidFill>
              </a:rPr>
              <a:t>芯片资料</a:t>
            </a:r>
            <a:r>
              <a:rPr lang="en-US" altLang="zh-CN" sz="2000" dirty="0">
                <a:solidFill>
                  <a:srgbClr val="FF0000"/>
                </a:solidFill>
              </a:rPr>
              <a:t>-&gt;IMX6ULL </a:t>
            </a:r>
            <a:r>
              <a:rPr lang="zh-CN" altLang="en-US" sz="2000" dirty="0">
                <a:solidFill>
                  <a:srgbClr val="FF0000"/>
                </a:solidFill>
              </a:rPr>
              <a:t>数据手册</a:t>
            </a:r>
            <a:r>
              <a:rPr lang="en-US" altLang="zh-CN" sz="2000" dirty="0">
                <a:solidFill>
                  <a:srgbClr val="FF0000"/>
                </a:solidFill>
              </a:rPr>
              <a:t>(</a:t>
            </a:r>
            <a:r>
              <a:rPr lang="zh-CN" altLang="en-US" sz="2000" dirty="0">
                <a:solidFill>
                  <a:srgbClr val="FF0000"/>
                </a:solidFill>
              </a:rPr>
              <a:t>商用级</a:t>
            </a:r>
            <a:r>
              <a:rPr lang="en-US" altLang="zh-CN" sz="2000" dirty="0">
                <a:solidFill>
                  <a:srgbClr val="FF0000"/>
                </a:solidFill>
              </a:rPr>
              <a:t>)pdf</a:t>
            </a:r>
            <a:r>
              <a:rPr lang="zh-CN" altLang="en-US" sz="2000" dirty="0"/>
              <a:t>）</a:t>
            </a:r>
            <a:endParaRPr lang="en-US" altLang="zh-CN" sz="2000" dirty="0"/>
          </a:p>
        </p:txBody>
      </p:sp>
    </p:spTree>
  </p:cSld>
  <p:clrMapOvr>
    <a:masterClrMapping/>
  </p:clrMapOvr>
  <p:transition spd="med"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标题 2392066"/>
          <p:cNvSpPr>
            <a:spLocks noGrp="1"/>
          </p:cNvSpPr>
          <p:nvPr>
            <p:ph type="title"/>
          </p:nvPr>
        </p:nvSpPr>
        <p:spPr>
          <a:xfrm>
            <a:off x="1009650" y="234950"/>
            <a:ext cx="5886450" cy="55245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3200" dirty="0"/>
              <a:t>硬件原理分析（驱动</a:t>
            </a:r>
            <a:r>
              <a:rPr lang="en-US" altLang="zh-CN" sz="3200" dirty="0"/>
              <a:t>LED</a:t>
            </a:r>
            <a:r>
              <a:rPr lang="zh-CN" altLang="en-US" sz="3200" dirty="0"/>
              <a:t>灯）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1338" y="1204913"/>
            <a:ext cx="8413750" cy="49276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000" dirty="0"/>
              <a:t>打开开发板底板原理图，开发板上有一个</a:t>
            </a:r>
            <a:r>
              <a:rPr lang="en-US" altLang="zh-CN" sz="2000" dirty="0"/>
              <a:t>LED </a:t>
            </a:r>
            <a:r>
              <a:rPr lang="zh-CN" altLang="en-US" sz="2000" dirty="0"/>
              <a:t>灯，原理图如下：</a:t>
            </a:r>
            <a:endParaRPr lang="en-US" altLang="zh-CN" sz="2000" dirty="0"/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2000" dirty="0"/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2000" dirty="0"/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2000" dirty="0"/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20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dirty="0"/>
              <a:t>    </a:t>
            </a:r>
            <a:endParaRPr lang="en-US" altLang="zh-CN" sz="20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dirty="0"/>
              <a:t>LED0</a:t>
            </a:r>
            <a:r>
              <a:rPr lang="zh-CN" altLang="en-US" sz="2000" dirty="0"/>
              <a:t>接到了</a:t>
            </a:r>
            <a:r>
              <a:rPr lang="en-US" altLang="zh-CN" sz="2000" dirty="0"/>
              <a:t>GPIO_3</a:t>
            </a:r>
            <a:r>
              <a:rPr lang="zh-CN" altLang="en-US" sz="2000" dirty="0"/>
              <a:t>上，</a:t>
            </a:r>
            <a:r>
              <a:rPr lang="en-US" altLang="zh-CN" sz="2000" dirty="0"/>
              <a:t>GPIO_3</a:t>
            </a:r>
            <a:r>
              <a:rPr lang="zh-CN" altLang="en-US" sz="2000" dirty="0"/>
              <a:t>就是</a:t>
            </a:r>
            <a:r>
              <a:rPr lang="en-US" altLang="zh-CN" sz="2000" dirty="0"/>
              <a:t>GPIO1_IO03</a:t>
            </a:r>
            <a:r>
              <a:rPr lang="zh-CN" altLang="en-US" sz="2000" dirty="0"/>
              <a:t>，当</a:t>
            </a:r>
            <a:r>
              <a:rPr lang="en-US" altLang="zh-CN" sz="2000" dirty="0"/>
              <a:t>GPIO1_IO03</a:t>
            </a:r>
            <a:r>
              <a:rPr lang="zh-CN" altLang="en-US" sz="2000" dirty="0"/>
              <a:t>输出低电平</a:t>
            </a:r>
            <a:r>
              <a:rPr lang="en-US" altLang="zh-CN" sz="2000" dirty="0"/>
              <a:t>(0)</a:t>
            </a:r>
            <a:r>
              <a:rPr lang="zh-CN" altLang="en-US" sz="2000" dirty="0"/>
              <a:t>的时候发光二极管</a:t>
            </a:r>
            <a:r>
              <a:rPr lang="en-US" altLang="zh-CN" sz="2000" dirty="0"/>
              <a:t>LED0</a:t>
            </a:r>
            <a:r>
              <a:rPr lang="zh-CN" altLang="en-US" sz="2000" dirty="0"/>
              <a:t>就会导通点亮，当</a:t>
            </a:r>
            <a:r>
              <a:rPr lang="en-US" altLang="zh-CN" sz="2000" dirty="0"/>
              <a:t>GPIO1_IO03</a:t>
            </a:r>
            <a:r>
              <a:rPr lang="zh-CN" altLang="en-US" sz="2000" dirty="0"/>
              <a:t>输出高电平</a:t>
            </a:r>
            <a:r>
              <a:rPr lang="en-US" altLang="zh-CN" sz="2000" dirty="0"/>
              <a:t>(1)</a:t>
            </a:r>
            <a:r>
              <a:rPr lang="zh-CN" altLang="en-US" sz="2000" dirty="0"/>
              <a:t>的时候发光二极管</a:t>
            </a:r>
            <a:r>
              <a:rPr lang="en-US" altLang="zh-CN" sz="2000" dirty="0"/>
              <a:t>LED0</a:t>
            </a:r>
            <a:r>
              <a:rPr lang="zh-CN" altLang="en-US" sz="2000" dirty="0"/>
              <a:t>不会导通，因此</a:t>
            </a:r>
            <a:r>
              <a:rPr lang="en-US" altLang="zh-CN" sz="2000" dirty="0"/>
              <a:t>LED0</a:t>
            </a:r>
            <a:r>
              <a:rPr lang="zh-CN" altLang="en-US" sz="2000" dirty="0"/>
              <a:t>也就不会点亮。所以</a:t>
            </a:r>
            <a:r>
              <a:rPr lang="en-US" altLang="zh-CN" sz="2000" dirty="0"/>
              <a:t>LED0</a:t>
            </a:r>
            <a:r>
              <a:rPr lang="zh-CN" altLang="en-US" sz="2000" dirty="0"/>
              <a:t>的亮灭取决于</a:t>
            </a:r>
            <a:r>
              <a:rPr lang="en-US" altLang="zh-CN" sz="2000" dirty="0"/>
              <a:t>GPIO1_IO03</a:t>
            </a:r>
            <a:r>
              <a:rPr lang="zh-CN" altLang="en-US" sz="2000" dirty="0"/>
              <a:t>的输出电平，输出</a:t>
            </a:r>
            <a:r>
              <a:rPr lang="en-US" altLang="zh-CN" sz="2000" dirty="0"/>
              <a:t>0</a:t>
            </a:r>
            <a:r>
              <a:rPr lang="zh-CN" altLang="en-US" sz="2000" dirty="0"/>
              <a:t>就亮，输出</a:t>
            </a:r>
            <a:r>
              <a:rPr lang="en-US" altLang="zh-CN" sz="2000" dirty="0"/>
              <a:t>1</a:t>
            </a:r>
            <a:r>
              <a:rPr lang="zh-CN" altLang="en-US" sz="2000" dirty="0"/>
              <a:t>就灭。</a:t>
            </a:r>
            <a:endParaRPr lang="en-US" altLang="zh-CN" sz="2000" dirty="0"/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6113" y="1840112"/>
            <a:ext cx="5471874" cy="2360032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标题 2392066"/>
          <p:cNvSpPr>
            <a:spLocks noGrp="1"/>
          </p:cNvSpPr>
          <p:nvPr>
            <p:ph type="title"/>
          </p:nvPr>
        </p:nvSpPr>
        <p:spPr>
          <a:xfrm>
            <a:off x="1009650" y="234950"/>
            <a:ext cx="5886450" cy="55245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3200" dirty="0"/>
              <a:t>实验程序编写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7226" y="1204913"/>
            <a:ext cx="8413750" cy="49276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 dirty="0"/>
              <a:t>1</a:t>
            </a:r>
            <a:r>
              <a:rPr lang="zh-CN" altLang="en-US" sz="1800" dirty="0"/>
              <a:t>、使能 </a:t>
            </a:r>
            <a:r>
              <a:rPr lang="en-US" altLang="zh-CN" sz="1800" dirty="0"/>
              <a:t>GPIO1 </a:t>
            </a:r>
            <a:r>
              <a:rPr lang="zh-CN" altLang="en-US" sz="1800" dirty="0"/>
              <a:t>时钟</a:t>
            </a:r>
            <a:endParaRPr lang="zh-CN" altLang="en-US" sz="18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 dirty="0"/>
              <a:t>    GPIO1</a:t>
            </a:r>
            <a:r>
              <a:rPr lang="zh-CN" altLang="en-US" sz="1800" dirty="0"/>
              <a:t>的时钟由</a:t>
            </a:r>
            <a:r>
              <a:rPr lang="en-US" altLang="zh-CN" sz="1800" dirty="0"/>
              <a:t>CCM_CCGR1</a:t>
            </a:r>
            <a:r>
              <a:rPr lang="zh-CN" altLang="en-US" sz="1800" dirty="0"/>
              <a:t>的</a:t>
            </a:r>
            <a:r>
              <a:rPr lang="en-US" altLang="zh-CN" sz="1800" dirty="0"/>
              <a:t>bit27</a:t>
            </a:r>
            <a:r>
              <a:rPr lang="zh-CN" altLang="en-US" sz="1800" dirty="0"/>
              <a:t>和</a:t>
            </a:r>
            <a:r>
              <a:rPr lang="en-US" altLang="zh-CN" sz="1800" dirty="0"/>
              <a:t>bit26</a:t>
            </a:r>
            <a:r>
              <a:rPr lang="zh-CN" altLang="en-US" sz="1800" dirty="0"/>
              <a:t>这两个位控制，将这两个位都设置位</a:t>
            </a:r>
            <a:r>
              <a:rPr lang="en-US" altLang="zh-CN" sz="1800" dirty="0"/>
              <a:t>11</a:t>
            </a:r>
            <a:r>
              <a:rPr lang="zh-CN" altLang="en-US" sz="1800" dirty="0"/>
              <a:t>即可。所有例程已经将</a:t>
            </a:r>
            <a:r>
              <a:rPr lang="en-US" altLang="zh-CN" sz="1800" dirty="0"/>
              <a:t>I.MX6U</a:t>
            </a:r>
            <a:r>
              <a:rPr lang="zh-CN" altLang="en-US" sz="1800" dirty="0"/>
              <a:t>的所有外设时钟都已经打开了，这步可不做。</a:t>
            </a:r>
            <a:endParaRPr lang="zh-CN" altLang="en-US" sz="18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 dirty="0"/>
              <a:t>2</a:t>
            </a:r>
            <a:r>
              <a:rPr lang="zh-CN" altLang="en-US" sz="1800" dirty="0"/>
              <a:t>、设置 </a:t>
            </a:r>
            <a:r>
              <a:rPr lang="en-US" altLang="zh-CN" sz="1800" dirty="0"/>
              <a:t>GPIO1_IO03 </a:t>
            </a:r>
            <a:r>
              <a:rPr lang="zh-CN" altLang="en-US" sz="1800" dirty="0"/>
              <a:t>的复用功能</a:t>
            </a:r>
            <a:endParaRPr lang="zh-CN" altLang="en-US" sz="18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800" dirty="0"/>
              <a:t>  找到</a:t>
            </a:r>
            <a:r>
              <a:rPr lang="en-US" altLang="zh-CN" sz="1800" dirty="0"/>
              <a:t>GPIO1_IO03</a:t>
            </a:r>
            <a:r>
              <a:rPr lang="zh-CN" altLang="en-US" sz="1800" dirty="0"/>
              <a:t>的复用寄存器“</a:t>
            </a:r>
            <a:r>
              <a:rPr lang="en-US" altLang="zh-CN" sz="1800" dirty="0"/>
              <a:t>IOMUXC_SW_</a:t>
            </a:r>
            <a:r>
              <a:rPr lang="en-US" altLang="zh-CN" sz="1800" dirty="0">
                <a:solidFill>
                  <a:srgbClr val="FF0000"/>
                </a:solidFill>
              </a:rPr>
              <a:t>MUX</a:t>
            </a:r>
            <a:r>
              <a:rPr lang="en-US" altLang="zh-CN" sz="1800" dirty="0"/>
              <a:t>_CTL_PAD_GPIO1_IO03”</a:t>
            </a:r>
            <a:r>
              <a:rPr lang="zh-CN" altLang="en-US" sz="1800" dirty="0"/>
              <a:t>的地址为</a:t>
            </a:r>
            <a:r>
              <a:rPr lang="en-US" altLang="zh-CN" sz="1800" dirty="0"/>
              <a:t>0X020E0068</a:t>
            </a:r>
            <a:r>
              <a:rPr lang="zh-CN" altLang="en-US" sz="1800" dirty="0"/>
              <a:t>，然后设置此寄存器，将 </a:t>
            </a:r>
            <a:r>
              <a:rPr lang="en-US" altLang="zh-CN" sz="1800" dirty="0"/>
              <a:t>GPIO1_IO03 </a:t>
            </a:r>
            <a:r>
              <a:rPr lang="zh-CN" altLang="en-US" sz="1800" dirty="0"/>
              <a:t>这个 </a:t>
            </a:r>
            <a:r>
              <a:rPr lang="en-US" altLang="zh-CN" sz="1800" dirty="0"/>
              <a:t>IO </a:t>
            </a:r>
            <a:r>
              <a:rPr lang="zh-CN" altLang="en-US" sz="1800" dirty="0"/>
              <a:t>复用为 </a:t>
            </a:r>
            <a:r>
              <a:rPr lang="en-US" altLang="zh-CN" sz="1800" dirty="0"/>
              <a:t>GPIO </a:t>
            </a:r>
            <a:r>
              <a:rPr lang="zh-CN" altLang="en-US" sz="1800" dirty="0"/>
              <a:t>功能，也就是 </a:t>
            </a:r>
            <a:r>
              <a:rPr lang="en-US" altLang="zh-CN" sz="1800" dirty="0"/>
              <a:t>ALT5</a:t>
            </a:r>
            <a:r>
              <a:rPr lang="zh-CN" altLang="en-US" sz="1800" dirty="0"/>
              <a:t>。 </a:t>
            </a:r>
            <a:endParaRPr lang="en-US" altLang="zh-CN" sz="18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 dirty="0"/>
              <a:t>3</a:t>
            </a:r>
            <a:r>
              <a:rPr lang="zh-CN" altLang="en-US" sz="1800" dirty="0"/>
              <a:t>、配置 </a:t>
            </a:r>
            <a:r>
              <a:rPr lang="en-US" altLang="zh-CN" sz="1800" dirty="0"/>
              <a:t>GPIO1_IO03</a:t>
            </a:r>
            <a:endParaRPr lang="en-US" altLang="zh-CN" sz="18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800" dirty="0"/>
              <a:t>  找到</a:t>
            </a:r>
            <a:r>
              <a:rPr lang="en-US" altLang="zh-CN" sz="1800" dirty="0"/>
              <a:t>GPIO1_IO03</a:t>
            </a:r>
            <a:r>
              <a:rPr lang="zh-CN" altLang="en-US" sz="1800" dirty="0"/>
              <a:t>的配置寄存器“</a:t>
            </a:r>
            <a:r>
              <a:rPr lang="en-US" altLang="zh-CN" sz="1800" dirty="0"/>
              <a:t>IOMUXC_SW_</a:t>
            </a:r>
            <a:r>
              <a:rPr lang="en-US" altLang="zh-CN" sz="1800" dirty="0">
                <a:solidFill>
                  <a:srgbClr val="FF0000"/>
                </a:solidFill>
              </a:rPr>
              <a:t>PAD</a:t>
            </a:r>
            <a:r>
              <a:rPr lang="en-US" altLang="zh-CN" sz="1800" dirty="0"/>
              <a:t>_CTL_PAD_GPIO1_IO03”</a:t>
            </a:r>
            <a:r>
              <a:rPr lang="zh-CN" altLang="en-US" sz="1800" dirty="0"/>
              <a:t>的地址为</a:t>
            </a:r>
            <a:r>
              <a:rPr lang="en-US" altLang="zh-CN" sz="1800" dirty="0"/>
              <a:t>0X020E02F4</a:t>
            </a:r>
            <a:r>
              <a:rPr lang="zh-CN" altLang="en-US" sz="1800" dirty="0"/>
              <a:t>，根据实际使用情况，配置此寄存器。</a:t>
            </a:r>
            <a:endParaRPr lang="en-US" altLang="zh-CN" sz="1800" dirty="0"/>
          </a:p>
        </p:txBody>
      </p:sp>
    </p:spTree>
  </p:cSld>
  <p:clrMapOvr>
    <a:masterClrMapping/>
  </p:clrMapOvr>
  <p:transition spd="med"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标题 2392066"/>
          <p:cNvSpPr>
            <a:spLocks noGrp="1"/>
          </p:cNvSpPr>
          <p:nvPr>
            <p:ph type="title"/>
          </p:nvPr>
        </p:nvSpPr>
        <p:spPr>
          <a:xfrm>
            <a:off x="1009650" y="234950"/>
            <a:ext cx="5886450" cy="55245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3200" dirty="0"/>
              <a:t>实验程序编写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1338" y="1204913"/>
            <a:ext cx="8200326" cy="49276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 dirty="0"/>
              <a:t>4</a:t>
            </a:r>
            <a:r>
              <a:rPr lang="zh-CN" altLang="en-US" sz="1800" dirty="0"/>
              <a:t>、设置 </a:t>
            </a:r>
            <a:r>
              <a:rPr lang="en-US" altLang="zh-CN" sz="1800" dirty="0"/>
              <a:t>GPIO</a:t>
            </a:r>
            <a:endParaRPr lang="en-US" altLang="zh-CN" sz="18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800" dirty="0"/>
              <a:t>我们已经将</a:t>
            </a:r>
            <a:r>
              <a:rPr lang="en-US" altLang="zh-CN" sz="1800" dirty="0"/>
              <a:t>GPIO1_IO03</a:t>
            </a:r>
            <a:r>
              <a:rPr lang="zh-CN" altLang="en-US" sz="1800" dirty="0"/>
              <a:t>复用为了</a:t>
            </a:r>
            <a:r>
              <a:rPr lang="en-US" altLang="zh-CN" sz="1800" dirty="0"/>
              <a:t>GPIO</a:t>
            </a:r>
            <a:r>
              <a:rPr lang="zh-CN" altLang="en-US" sz="1800" dirty="0"/>
              <a:t>功能，所以需要配置</a:t>
            </a:r>
            <a:r>
              <a:rPr lang="en-US" altLang="zh-CN" sz="1800" dirty="0"/>
              <a:t>GPIO</a:t>
            </a:r>
            <a:r>
              <a:rPr lang="zh-CN" altLang="en-US" sz="1800" dirty="0"/>
              <a:t>。找到</a:t>
            </a:r>
            <a:r>
              <a:rPr lang="en-US" altLang="zh-CN" sz="1800" dirty="0"/>
              <a:t>GPIO3 </a:t>
            </a:r>
            <a:r>
              <a:rPr lang="zh-CN" altLang="en-US" sz="1800" dirty="0"/>
              <a:t>对应的 </a:t>
            </a:r>
            <a:r>
              <a:rPr lang="en-US" altLang="zh-CN" sz="1800" dirty="0"/>
              <a:t>GPIO </a:t>
            </a:r>
            <a:r>
              <a:rPr lang="zh-CN" altLang="en-US" sz="1800" dirty="0"/>
              <a:t>组寄存器地址，在</a:t>
            </a:r>
            <a:r>
              <a:rPr lang="en-US" altLang="zh-CN" sz="1800" dirty="0"/>
              <a:t>《IMX6ULL </a:t>
            </a:r>
            <a:r>
              <a:rPr lang="zh-CN" altLang="en-US" sz="1800" dirty="0"/>
              <a:t>参考手册</a:t>
            </a:r>
            <a:r>
              <a:rPr lang="en-US" altLang="zh-CN" sz="1800" dirty="0"/>
              <a:t>》</a:t>
            </a:r>
            <a:r>
              <a:rPr lang="zh-CN" altLang="en-US" sz="1800" dirty="0"/>
              <a:t>的 </a:t>
            </a:r>
            <a:r>
              <a:rPr lang="en-US" altLang="zh-CN" sz="1800" dirty="0"/>
              <a:t>1357 </a:t>
            </a:r>
            <a:r>
              <a:rPr lang="zh-CN" altLang="en-US" sz="1800" dirty="0"/>
              <a:t>页，如图 ：</a:t>
            </a:r>
            <a:endParaRPr lang="en-US" altLang="zh-CN" sz="1800" dirty="0"/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800" dirty="0"/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800" dirty="0"/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800" dirty="0"/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800" dirty="0"/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8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/>
              <a:t>  本实验中</a:t>
            </a:r>
            <a:r>
              <a:rPr lang="en-US" altLang="zh-CN" sz="1800" dirty="0"/>
              <a:t>GPIO1_IO03</a:t>
            </a:r>
            <a:r>
              <a:rPr lang="zh-CN" altLang="en-US" sz="1800" dirty="0"/>
              <a:t>是作为输出功能的，因此</a:t>
            </a:r>
            <a:r>
              <a:rPr lang="en-US" altLang="zh-CN" sz="1800" dirty="0"/>
              <a:t>GPIO1_GDIR</a:t>
            </a:r>
            <a:r>
              <a:rPr lang="zh-CN" altLang="en-US" sz="1800" dirty="0"/>
              <a:t>的</a:t>
            </a:r>
            <a:r>
              <a:rPr lang="en-US" altLang="zh-CN" sz="1800" dirty="0"/>
              <a:t>bit3</a:t>
            </a:r>
            <a:r>
              <a:rPr lang="zh-CN" altLang="en-US" sz="1800" dirty="0"/>
              <a:t>要设置为 </a:t>
            </a:r>
            <a:r>
              <a:rPr lang="en-US" altLang="zh-CN" sz="1800" dirty="0"/>
              <a:t>1</a:t>
            </a:r>
            <a:r>
              <a:rPr lang="zh-CN" altLang="en-US" sz="1800" dirty="0"/>
              <a:t>，表示输出。 </a:t>
            </a:r>
            <a:endParaRPr lang="en-US" altLang="zh-CN" sz="1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914" y="2617681"/>
            <a:ext cx="8413750" cy="2113683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374657"/>
          <p:cNvSpPr>
            <a:spLocks noGrp="1"/>
          </p:cNvSpPr>
          <p:nvPr>
            <p:ph type="title"/>
          </p:nvPr>
        </p:nvSpPr>
        <p:spPr>
          <a:xfrm>
            <a:off x="1150939" y="101600"/>
            <a:ext cx="5134532" cy="942975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/>
              <a:t>开发平台介绍</a:t>
            </a:r>
            <a:endParaRPr lang="zh-CN" altLang="en-US" dirty="0"/>
          </a:p>
        </p:txBody>
      </p:sp>
      <p:sp>
        <p:nvSpPr>
          <p:cNvPr id="24579" name="文本占位符 2374658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85000"/>
              </a:lnSpc>
            </a:pPr>
            <a:r>
              <a:rPr lang="zh-CN" altLang="en-US" dirty="0"/>
              <a:t>开发板资源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36308"/>
            <a:ext cx="9144000" cy="5020092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标题 2392066"/>
          <p:cNvSpPr>
            <a:spLocks noGrp="1"/>
          </p:cNvSpPr>
          <p:nvPr>
            <p:ph type="title"/>
          </p:nvPr>
        </p:nvSpPr>
        <p:spPr>
          <a:xfrm>
            <a:off x="1009650" y="234950"/>
            <a:ext cx="5886450" cy="55245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3200" dirty="0"/>
              <a:t>实验程序编写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1338" y="1204913"/>
            <a:ext cx="8200326" cy="49276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 dirty="0"/>
              <a:t>5</a:t>
            </a:r>
            <a:r>
              <a:rPr lang="zh-CN" altLang="en-US" sz="1800" dirty="0"/>
              <a:t>、控制 </a:t>
            </a:r>
            <a:r>
              <a:rPr lang="en-US" altLang="zh-CN" sz="1800" dirty="0"/>
              <a:t>GPIO </a:t>
            </a:r>
            <a:r>
              <a:rPr lang="zh-CN" altLang="en-US" sz="1800" dirty="0"/>
              <a:t>的输出电平</a:t>
            </a:r>
            <a:endParaRPr lang="en-US" altLang="zh-CN" sz="18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800" dirty="0"/>
              <a:t>      </a:t>
            </a:r>
            <a:r>
              <a:rPr lang="en-US" altLang="zh-CN" sz="1800" dirty="0"/>
              <a:t>GPIO1_IO03</a:t>
            </a:r>
            <a:r>
              <a:rPr lang="zh-CN" altLang="en-US" sz="1800" dirty="0"/>
              <a:t>已经配置好了，只需要向</a:t>
            </a:r>
            <a:r>
              <a:rPr lang="en-US" altLang="zh-CN" sz="1800" dirty="0"/>
              <a:t>GPIO1_DR</a:t>
            </a:r>
            <a:r>
              <a:rPr lang="zh-CN" altLang="en-US" sz="1800" dirty="0"/>
              <a:t>寄存器的</a:t>
            </a:r>
            <a:r>
              <a:rPr lang="en-US" altLang="zh-CN" sz="1800" dirty="0"/>
              <a:t>bit3</a:t>
            </a:r>
            <a:r>
              <a:rPr lang="zh-CN" altLang="en-US" sz="1800" dirty="0"/>
              <a:t>写入</a:t>
            </a:r>
            <a:r>
              <a:rPr lang="en-US" altLang="zh-CN" sz="1800" dirty="0"/>
              <a:t>0</a:t>
            </a:r>
            <a:r>
              <a:rPr lang="zh-CN" altLang="en-US" sz="1800" dirty="0"/>
              <a:t>即可控制</a:t>
            </a:r>
            <a:r>
              <a:rPr lang="en-US" altLang="zh-CN" sz="1800" dirty="0"/>
              <a:t>GPIO1_IO03</a:t>
            </a:r>
            <a:r>
              <a:rPr lang="zh-CN" altLang="en-US" sz="1800" dirty="0"/>
              <a:t>输出低电平，打开</a:t>
            </a:r>
            <a:r>
              <a:rPr lang="en-US" altLang="zh-CN" sz="1800" dirty="0"/>
              <a:t>LED</a:t>
            </a:r>
            <a:r>
              <a:rPr lang="zh-CN" altLang="en-US" sz="1800" dirty="0"/>
              <a:t>，向</a:t>
            </a:r>
            <a:r>
              <a:rPr lang="en-US" altLang="zh-CN" sz="1800" dirty="0"/>
              <a:t>bit3</a:t>
            </a:r>
            <a:r>
              <a:rPr lang="zh-CN" altLang="en-US" sz="1800" dirty="0"/>
              <a:t>写入</a:t>
            </a:r>
            <a:r>
              <a:rPr lang="en-US" altLang="zh-CN" sz="1800" dirty="0"/>
              <a:t>1</a:t>
            </a:r>
            <a:r>
              <a:rPr lang="zh-CN" altLang="en-US" sz="1800" dirty="0"/>
              <a:t>可控制</a:t>
            </a:r>
            <a:r>
              <a:rPr lang="en-US" altLang="zh-CN" sz="1800" dirty="0"/>
              <a:t>GPIO1_IO03 </a:t>
            </a:r>
            <a:r>
              <a:rPr lang="zh-CN" altLang="en-US" sz="1800" dirty="0"/>
              <a:t>输出高电平，关闭 </a:t>
            </a:r>
            <a:r>
              <a:rPr lang="en-US" altLang="zh-CN" sz="1800" dirty="0"/>
              <a:t>LED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algn="just">
              <a:lnSpc>
                <a:spcPct val="150000"/>
              </a:lnSpc>
            </a:pPr>
            <a:r>
              <a:rPr lang="zh-CN" altLang="en-US" sz="1800" dirty="0"/>
              <a:t>实际工作中一般使用</a:t>
            </a:r>
            <a:r>
              <a:rPr lang="en-US" altLang="zh-CN" sz="1800" dirty="0"/>
              <a:t>C</a:t>
            </a:r>
            <a:r>
              <a:rPr lang="zh-CN" altLang="en-US" sz="1800" dirty="0"/>
              <a:t>语言编写。只是在开始部分用汇编来初始化一下</a:t>
            </a:r>
            <a:r>
              <a:rPr lang="en-US" altLang="zh-CN" sz="1800" dirty="0"/>
              <a:t>C</a:t>
            </a:r>
            <a:r>
              <a:rPr lang="zh-CN" altLang="en-US" sz="1800" dirty="0"/>
              <a:t>语言环境，比如初始化</a:t>
            </a:r>
            <a:r>
              <a:rPr lang="en-US" altLang="zh-CN" sz="1800" dirty="0"/>
              <a:t>DDR</a:t>
            </a:r>
            <a:r>
              <a:rPr lang="zh-CN" altLang="en-US" sz="1800" dirty="0"/>
              <a:t>、设置堆栈指针</a:t>
            </a:r>
            <a:r>
              <a:rPr lang="en-US" altLang="zh-CN" sz="1800" dirty="0"/>
              <a:t>SP</a:t>
            </a:r>
            <a:r>
              <a:rPr lang="zh-CN" altLang="en-US" sz="1800" dirty="0"/>
              <a:t>等等，当这些工作都做完以后就可以进入</a:t>
            </a:r>
            <a:r>
              <a:rPr lang="en-US" altLang="zh-CN" sz="1800" dirty="0"/>
              <a:t>C</a:t>
            </a:r>
            <a:r>
              <a:rPr lang="zh-CN" altLang="en-US" sz="1800" dirty="0"/>
              <a:t>语言环境，也就是运行</a:t>
            </a:r>
            <a:r>
              <a:rPr lang="en-US" altLang="zh-CN" sz="1800" dirty="0"/>
              <a:t>C</a:t>
            </a:r>
            <a:r>
              <a:rPr lang="zh-CN" altLang="en-US" sz="1800" dirty="0"/>
              <a:t>语言代码，一般都是进入</a:t>
            </a:r>
            <a:r>
              <a:rPr lang="en-US" altLang="zh-CN" sz="1800" dirty="0"/>
              <a:t>main</a:t>
            </a:r>
            <a:r>
              <a:rPr lang="zh-CN" altLang="en-US" sz="1800" dirty="0"/>
              <a:t>函数。</a:t>
            </a:r>
            <a:endParaRPr lang="en-US" altLang="zh-CN" sz="18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800" dirty="0"/>
              <a:t>     ①、汇编文件</a:t>
            </a:r>
            <a:endParaRPr lang="zh-CN" altLang="en-US" sz="18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800" dirty="0"/>
              <a:t>     汇编文件只是用来完成 </a:t>
            </a:r>
            <a:r>
              <a:rPr lang="en-US" altLang="zh-CN" sz="1800" dirty="0"/>
              <a:t>C </a:t>
            </a:r>
            <a:r>
              <a:rPr lang="zh-CN" altLang="en-US" sz="1800" dirty="0"/>
              <a:t>语言环境搭建。</a:t>
            </a:r>
            <a:endParaRPr lang="zh-CN" altLang="en-US" sz="18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800" dirty="0"/>
              <a:t>     ②、</a:t>
            </a:r>
            <a:r>
              <a:rPr lang="en-US" altLang="zh-CN" sz="1800" dirty="0"/>
              <a:t>C </a:t>
            </a:r>
            <a:r>
              <a:rPr lang="zh-CN" altLang="en-US" sz="1800" dirty="0"/>
              <a:t>语言文件</a:t>
            </a:r>
            <a:endParaRPr lang="zh-CN" altLang="en-US" sz="18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 dirty="0"/>
              <a:t>     C</a:t>
            </a:r>
            <a:r>
              <a:rPr lang="zh-CN" altLang="en-US" sz="1800" dirty="0"/>
              <a:t>语言文件是完成业务层代码的，其实就是实际例程要完成的功能。</a:t>
            </a:r>
            <a:endParaRPr lang="en-US" altLang="zh-CN" sz="1800" dirty="0"/>
          </a:p>
        </p:txBody>
      </p:sp>
    </p:spTree>
  </p:cSld>
  <p:clrMapOvr>
    <a:masterClrMapping/>
  </p:clrMapOvr>
  <p:transition spd="med"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标题 2392066"/>
          <p:cNvSpPr>
            <a:spLocks noGrp="1"/>
          </p:cNvSpPr>
          <p:nvPr>
            <p:ph type="title"/>
          </p:nvPr>
        </p:nvSpPr>
        <p:spPr>
          <a:xfrm>
            <a:off x="1009650" y="234950"/>
            <a:ext cx="5886450" cy="55245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3200" dirty="0"/>
              <a:t>实验程序编写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1338" y="1204913"/>
            <a:ext cx="8200326" cy="49276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CN" sz="1800" dirty="0"/>
              <a:t>C</a:t>
            </a:r>
            <a:r>
              <a:rPr lang="zh-CN" altLang="en-US" sz="1800" dirty="0"/>
              <a:t>语言版</a:t>
            </a:r>
            <a:r>
              <a:rPr lang="en-US" altLang="zh-CN" sz="1800" dirty="0"/>
              <a:t>LED</a:t>
            </a:r>
            <a:r>
              <a:rPr lang="zh-CN" altLang="en-US" sz="1800" dirty="0"/>
              <a:t>灯实验例程路径为：</a:t>
            </a:r>
            <a:endParaRPr lang="en-US" altLang="zh-CN" sz="18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      </a:t>
            </a:r>
            <a:r>
              <a:rPr lang="zh-CN" altLang="en-US" sz="1800" dirty="0">
                <a:solidFill>
                  <a:srgbClr val="FF0000"/>
                </a:solidFill>
              </a:rPr>
              <a:t>开发板光盘</a:t>
            </a:r>
            <a:r>
              <a:rPr lang="en-US" altLang="zh-CN" sz="1800" dirty="0">
                <a:solidFill>
                  <a:srgbClr val="FF0000"/>
                </a:solidFill>
              </a:rPr>
              <a:t>-&gt;1</a:t>
            </a:r>
            <a:r>
              <a:rPr lang="zh-CN" altLang="en-US" sz="1800" dirty="0">
                <a:solidFill>
                  <a:srgbClr val="FF0000"/>
                </a:solidFill>
              </a:rPr>
              <a:t>、例程源码</a:t>
            </a:r>
            <a:r>
              <a:rPr lang="en-US" altLang="zh-CN" sz="1800" dirty="0">
                <a:solidFill>
                  <a:srgbClr val="FF0000"/>
                </a:solidFill>
              </a:rPr>
              <a:t>-&gt;1</a:t>
            </a:r>
            <a:r>
              <a:rPr lang="zh-CN" altLang="en-US" sz="1800" dirty="0">
                <a:solidFill>
                  <a:srgbClr val="FF0000"/>
                </a:solidFill>
              </a:rPr>
              <a:t>、裸机例程</a:t>
            </a:r>
            <a:r>
              <a:rPr lang="en-US" altLang="zh-CN" sz="1800" dirty="0">
                <a:solidFill>
                  <a:srgbClr val="FF0000"/>
                </a:solidFill>
              </a:rPr>
              <a:t>-&gt;2_ledc</a:t>
            </a:r>
            <a:r>
              <a:rPr lang="zh-CN" altLang="en-US" sz="1800" dirty="0">
                <a:solidFill>
                  <a:srgbClr val="FF0000"/>
                </a:solidFill>
              </a:rPr>
              <a:t>。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800" dirty="0"/>
              <a:t>      新建</a:t>
            </a:r>
            <a:r>
              <a:rPr lang="en-US" altLang="zh-CN" sz="1800" dirty="0" err="1"/>
              <a:t>VScode</a:t>
            </a:r>
            <a:r>
              <a:rPr lang="zh-CN" altLang="en-US" sz="1800" dirty="0"/>
              <a:t>工程，工程名字为“</a:t>
            </a:r>
            <a:r>
              <a:rPr lang="en-US" altLang="zh-CN" sz="1800" dirty="0" err="1"/>
              <a:t>ledc</a:t>
            </a:r>
            <a:r>
              <a:rPr lang="en-US" altLang="zh-CN" sz="1800" dirty="0"/>
              <a:t>”</a:t>
            </a:r>
            <a:r>
              <a:rPr lang="zh-CN" altLang="en-US" sz="1800" dirty="0"/>
              <a:t>，新建三个文件：</a:t>
            </a:r>
            <a:r>
              <a:rPr lang="en-US" altLang="zh-CN" sz="1800" dirty="0" err="1"/>
              <a:t>start.S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main.c</a:t>
            </a:r>
            <a:r>
              <a:rPr lang="zh-CN" altLang="en-US" sz="1800" dirty="0"/>
              <a:t>和 </a:t>
            </a:r>
            <a:r>
              <a:rPr lang="en-US" altLang="zh-CN" sz="1800" dirty="0" err="1"/>
              <a:t>main.h</a:t>
            </a:r>
            <a:r>
              <a:rPr lang="zh-CN" altLang="en-US" sz="1800" dirty="0"/>
              <a:t>。其中</a:t>
            </a:r>
            <a:r>
              <a:rPr lang="en-US" altLang="zh-CN" sz="1800" dirty="0" err="1"/>
              <a:t>start.S</a:t>
            </a:r>
            <a:r>
              <a:rPr lang="zh-CN" altLang="en-US" sz="1800" dirty="0"/>
              <a:t>是汇编文件，</a:t>
            </a:r>
            <a:r>
              <a:rPr lang="en-US" altLang="zh-CN" sz="1800" dirty="0" err="1"/>
              <a:t>main.c</a:t>
            </a:r>
            <a:r>
              <a:rPr lang="zh-CN" altLang="en-US" sz="1800" dirty="0"/>
              <a:t>和</a:t>
            </a:r>
            <a:r>
              <a:rPr lang="en-US" altLang="zh-CN" sz="1800" dirty="0" err="1"/>
              <a:t>main.h</a:t>
            </a:r>
            <a:r>
              <a:rPr lang="zh-CN" altLang="en-US" sz="1800" dirty="0"/>
              <a:t>是</a:t>
            </a:r>
            <a:r>
              <a:rPr lang="en-US" altLang="zh-CN" sz="1800" dirty="0"/>
              <a:t>C </a:t>
            </a:r>
            <a:r>
              <a:rPr lang="zh-CN" altLang="en-US" sz="1800" dirty="0"/>
              <a:t>语言相关文件。</a:t>
            </a:r>
            <a:endParaRPr lang="en-US" altLang="zh-CN" sz="18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</a:rPr>
              <a:t>注意：所有的裸机实验我们都在 </a:t>
            </a:r>
            <a:r>
              <a:rPr lang="en-US" altLang="zh-CN" sz="1800" dirty="0">
                <a:solidFill>
                  <a:srgbClr val="FF0000"/>
                </a:solidFill>
              </a:rPr>
              <a:t>Ubuntu 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</a:rPr>
              <a:t>下完成，使用 </a:t>
            </a:r>
            <a:r>
              <a:rPr lang="en-US" altLang="zh-CN" sz="1800" dirty="0" err="1">
                <a:solidFill>
                  <a:srgbClr val="FF0000"/>
                </a:solidFill>
              </a:rPr>
              <a:t>VSCode</a:t>
            </a: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</a:rPr>
              <a:t>编辑器！</a:t>
            </a:r>
            <a:endParaRPr lang="en-US" altLang="zh-CN" sz="180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dirty="0"/>
              <a:t>I.MX6U </a:t>
            </a:r>
            <a:r>
              <a:rPr lang="zh-CN" altLang="en-US" sz="1800" dirty="0"/>
              <a:t>的汇编部分代码不需要考虑中断向量表，只考虑初始化</a:t>
            </a:r>
            <a:r>
              <a:rPr lang="en-US" altLang="zh-CN" sz="1800" dirty="0"/>
              <a:t>C</a:t>
            </a:r>
            <a:r>
              <a:rPr lang="zh-CN" altLang="en-US" sz="1800" dirty="0"/>
              <a:t>环境即可。</a:t>
            </a:r>
            <a:endParaRPr lang="en-US" altLang="zh-CN" sz="1800" dirty="0"/>
          </a:p>
          <a:p>
            <a:pPr algn="just">
              <a:lnSpc>
                <a:spcPct val="150000"/>
              </a:lnSpc>
            </a:pPr>
            <a:endParaRPr lang="zh-CN" altLang="en-US" sz="1800" dirty="0"/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8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0" y="4008729"/>
            <a:ext cx="6067806" cy="2614321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标题 2392066"/>
          <p:cNvSpPr>
            <a:spLocks noGrp="1"/>
          </p:cNvSpPr>
          <p:nvPr>
            <p:ph type="title"/>
          </p:nvPr>
        </p:nvSpPr>
        <p:spPr>
          <a:xfrm>
            <a:off x="1009650" y="234950"/>
            <a:ext cx="5886450" cy="55245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3200" dirty="0"/>
              <a:t>实验程序编写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1338" y="1204913"/>
            <a:ext cx="8200326" cy="49276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CN" sz="1800" dirty="0"/>
              <a:t>C </a:t>
            </a:r>
            <a:r>
              <a:rPr lang="zh-CN" altLang="en-US" sz="1800" dirty="0"/>
              <a:t>语言部分实验程序编写</a:t>
            </a:r>
            <a:endParaRPr lang="en-US" altLang="zh-CN" sz="18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 dirty="0"/>
              <a:t>C </a:t>
            </a:r>
            <a:r>
              <a:rPr lang="zh-CN" altLang="en-US" sz="1800" dirty="0"/>
              <a:t>语言部分有两个文件</a:t>
            </a:r>
            <a:r>
              <a:rPr lang="en-US" altLang="zh-CN" sz="1800" dirty="0" err="1"/>
              <a:t>main.c</a:t>
            </a:r>
            <a:r>
              <a:rPr lang="zh-CN" altLang="en-US" sz="1800" dirty="0"/>
              <a:t>和</a:t>
            </a:r>
            <a:r>
              <a:rPr lang="en-US" altLang="zh-CN" sz="1800" dirty="0" err="1"/>
              <a:t>main.h</a:t>
            </a:r>
            <a:r>
              <a:rPr lang="zh-CN" altLang="en-US" sz="1800" dirty="0"/>
              <a:t>，</a:t>
            </a:r>
            <a:r>
              <a:rPr lang="en-US" altLang="zh-CN" sz="1800" dirty="0" err="1"/>
              <a:t>main.h</a:t>
            </a:r>
            <a:r>
              <a:rPr lang="zh-CN" altLang="en-US" sz="1800" dirty="0"/>
              <a:t>里面主要是定义的寄存器地址。</a:t>
            </a:r>
            <a:endParaRPr lang="en-US" altLang="zh-CN" sz="18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800" dirty="0"/>
              <a:t>在</a:t>
            </a:r>
            <a:r>
              <a:rPr lang="en-US" altLang="zh-CN" sz="1800" dirty="0" err="1"/>
              <a:t>main.h</a:t>
            </a:r>
            <a:r>
              <a:rPr lang="zh-CN" altLang="en-US" sz="1800" dirty="0"/>
              <a:t>中我们以宏定义的形式定义了要使用到的所有寄存器，后面的数字就是其地址，比如 </a:t>
            </a:r>
            <a:r>
              <a:rPr lang="en-US" altLang="zh-CN" sz="1800" dirty="0"/>
              <a:t>CCM_CCGR0 </a:t>
            </a:r>
            <a:r>
              <a:rPr lang="zh-CN" altLang="en-US" sz="1800" dirty="0"/>
              <a:t>寄存器的地址就是 </a:t>
            </a:r>
            <a:r>
              <a:rPr lang="en-US" altLang="zh-CN" sz="1800" dirty="0"/>
              <a:t>0X020C4068</a:t>
            </a:r>
            <a:r>
              <a:rPr lang="zh-CN" altLang="en-US" sz="1800" dirty="0"/>
              <a:t>。</a:t>
            </a:r>
            <a:endParaRPr lang="zh-CN" altLang="en-US" sz="1800" dirty="0"/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8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530" y="3350192"/>
            <a:ext cx="7834690" cy="2569024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标题 2392066"/>
          <p:cNvSpPr>
            <a:spLocks noGrp="1"/>
          </p:cNvSpPr>
          <p:nvPr>
            <p:ph type="title"/>
          </p:nvPr>
        </p:nvSpPr>
        <p:spPr>
          <a:xfrm>
            <a:off x="1009650" y="234950"/>
            <a:ext cx="5886450" cy="55245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3200" dirty="0"/>
              <a:t>实验程序编写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1338" y="1204913"/>
            <a:ext cx="4932870" cy="49276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CN" sz="1400" dirty="0" err="1"/>
              <a:t>main.c</a:t>
            </a:r>
            <a:r>
              <a:rPr lang="zh-CN" altLang="en-US" sz="1400" dirty="0"/>
              <a:t>文件</a:t>
            </a:r>
            <a:endParaRPr lang="en-US" altLang="zh-CN" sz="1400" dirty="0"/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 err="1"/>
              <a:t>clk_enable</a:t>
            </a:r>
            <a:r>
              <a:rPr lang="zh-CN" altLang="en-US" sz="1400" dirty="0"/>
              <a:t>函数是使能</a:t>
            </a:r>
            <a:r>
              <a:rPr lang="en-US" altLang="zh-CN" sz="1400" dirty="0"/>
              <a:t>CCGR0~CCGR6</a:t>
            </a:r>
            <a:r>
              <a:rPr lang="zh-CN" altLang="en-US" sz="1400" dirty="0"/>
              <a:t>所控制的所有外设时钟。</a:t>
            </a:r>
            <a:endParaRPr lang="en-US" altLang="zh-CN" sz="1400" dirty="0"/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 err="1"/>
              <a:t>led_init</a:t>
            </a:r>
            <a:r>
              <a:rPr lang="en-US" altLang="zh-CN" sz="1400" dirty="0"/>
              <a:t> </a:t>
            </a:r>
            <a:r>
              <a:rPr lang="zh-CN" altLang="en-US" sz="1400" dirty="0"/>
              <a:t>函数是初始化</a:t>
            </a:r>
            <a:r>
              <a:rPr lang="en-US" altLang="zh-CN" sz="1400" dirty="0"/>
              <a:t>LED</a:t>
            </a:r>
            <a:r>
              <a:rPr lang="zh-CN" altLang="en-US" sz="1400" dirty="0"/>
              <a:t>灯所使用的</a:t>
            </a:r>
            <a:r>
              <a:rPr lang="en-US" altLang="zh-CN" sz="1400" dirty="0"/>
              <a:t>IO</a:t>
            </a:r>
            <a:r>
              <a:rPr lang="zh-CN" altLang="en-US" sz="1400" dirty="0"/>
              <a:t>，包括设置</a:t>
            </a:r>
            <a:r>
              <a:rPr lang="en-US" altLang="zh-CN" sz="1400" dirty="0"/>
              <a:t>IO </a:t>
            </a:r>
            <a:r>
              <a:rPr lang="zh-CN" altLang="en-US" sz="1400" dirty="0"/>
              <a:t>的复用功能、</a:t>
            </a:r>
            <a:r>
              <a:rPr lang="en-US" altLang="zh-CN" sz="1400" dirty="0"/>
              <a:t>IO</a:t>
            </a:r>
            <a:r>
              <a:rPr lang="zh-CN" altLang="en-US" sz="1400" dirty="0"/>
              <a:t>的属性配置和</a:t>
            </a:r>
            <a:r>
              <a:rPr lang="en-US" altLang="zh-CN" sz="1400" dirty="0"/>
              <a:t>GPIO</a:t>
            </a:r>
            <a:r>
              <a:rPr lang="zh-CN" altLang="en-US" sz="1400" dirty="0"/>
              <a:t>功能，最终控制</a:t>
            </a:r>
            <a:r>
              <a:rPr lang="en-US" altLang="zh-CN" sz="1400" dirty="0"/>
              <a:t>GPIO</a:t>
            </a:r>
            <a:r>
              <a:rPr lang="zh-CN" altLang="en-US" sz="1400" dirty="0"/>
              <a:t>输出低电平来打开</a:t>
            </a:r>
            <a:r>
              <a:rPr lang="en-US" altLang="zh-CN" sz="1400" dirty="0"/>
              <a:t>LED</a:t>
            </a:r>
            <a:r>
              <a:rPr lang="zh-CN" altLang="en-US" sz="1400" dirty="0"/>
              <a:t>灯。</a:t>
            </a:r>
            <a:endParaRPr lang="en-US" altLang="zh-CN" sz="1400" dirty="0"/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 err="1"/>
              <a:t>led_on</a:t>
            </a:r>
            <a:r>
              <a:rPr lang="zh-CN" altLang="en-US" sz="1400" dirty="0"/>
              <a:t>和</a:t>
            </a:r>
            <a:r>
              <a:rPr lang="en-US" altLang="zh-CN" sz="1400" dirty="0" err="1"/>
              <a:t>led_off</a:t>
            </a:r>
            <a:r>
              <a:rPr lang="zh-CN" altLang="en-US" sz="1400" dirty="0"/>
              <a:t>用来控制</a:t>
            </a:r>
            <a:r>
              <a:rPr lang="en-US" altLang="zh-CN" sz="1400" dirty="0"/>
              <a:t>LED</a:t>
            </a:r>
            <a:r>
              <a:rPr lang="zh-CN" altLang="en-US" sz="1400" dirty="0"/>
              <a:t>灯的亮灭的。</a:t>
            </a:r>
            <a:endParaRPr lang="en-US" altLang="zh-CN" sz="1400" dirty="0"/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 err="1"/>
              <a:t>delay_short</a:t>
            </a:r>
            <a:r>
              <a:rPr lang="en-US" altLang="zh-CN" sz="1400" dirty="0"/>
              <a:t>()</a:t>
            </a:r>
            <a:r>
              <a:rPr lang="zh-CN" altLang="en-US" sz="1400" dirty="0"/>
              <a:t>和</a:t>
            </a:r>
            <a:r>
              <a:rPr lang="en-US" altLang="zh-CN" sz="1400" dirty="0"/>
              <a:t>delay()</a:t>
            </a:r>
            <a:r>
              <a:rPr lang="zh-CN" altLang="en-US" sz="1400" dirty="0"/>
              <a:t>是两个延时函数，</a:t>
            </a:r>
            <a:r>
              <a:rPr lang="en-US" altLang="zh-CN" sz="1400" dirty="0" err="1"/>
              <a:t>delay_short</a:t>
            </a:r>
            <a:r>
              <a:rPr lang="en-US" altLang="zh-CN" sz="1400" dirty="0"/>
              <a:t>()</a:t>
            </a:r>
            <a:r>
              <a:rPr lang="zh-CN" altLang="en-US" sz="1400" dirty="0"/>
              <a:t>函数是靠空循环来实现延时的，</a:t>
            </a:r>
            <a:r>
              <a:rPr lang="en-US" altLang="zh-CN" sz="1400" dirty="0"/>
              <a:t>delay()</a:t>
            </a:r>
            <a:r>
              <a:rPr lang="zh-CN" altLang="en-US" sz="1400" dirty="0"/>
              <a:t>是对</a:t>
            </a:r>
            <a:r>
              <a:rPr lang="en-US" altLang="zh-CN" sz="1400" dirty="0" err="1"/>
              <a:t>delay_short</a:t>
            </a:r>
            <a:r>
              <a:rPr lang="en-US" altLang="zh-CN" sz="1400" dirty="0"/>
              <a:t>()</a:t>
            </a:r>
            <a:r>
              <a:rPr lang="zh-CN" altLang="en-US" sz="1400" dirty="0"/>
              <a:t>的封装，</a:t>
            </a:r>
            <a:r>
              <a:rPr lang="en-US" altLang="zh-CN" sz="1400" dirty="0"/>
              <a:t>delay()</a:t>
            </a:r>
            <a:r>
              <a:rPr lang="zh-CN" altLang="en-US" sz="1400" dirty="0"/>
              <a:t>函数可以用来完成</a:t>
            </a:r>
            <a:r>
              <a:rPr lang="en-US" altLang="zh-CN" sz="1400" dirty="0" err="1"/>
              <a:t>ms</a:t>
            </a:r>
            <a:r>
              <a:rPr lang="zh-CN" altLang="en-US" sz="1400" dirty="0"/>
              <a:t>延时。</a:t>
            </a:r>
            <a:endParaRPr lang="en-US" altLang="zh-CN" sz="1400" dirty="0"/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/>
              <a:t>在</a:t>
            </a:r>
            <a:r>
              <a:rPr lang="en-US" altLang="zh-CN" sz="1400" dirty="0"/>
              <a:t>main</a:t>
            </a:r>
            <a:r>
              <a:rPr lang="zh-CN" altLang="en-US" sz="1400" dirty="0"/>
              <a:t>函数中先调用函数</a:t>
            </a:r>
            <a:r>
              <a:rPr lang="en-US" altLang="zh-CN" sz="1400" dirty="0" err="1"/>
              <a:t>clk_enable</a:t>
            </a:r>
            <a:r>
              <a:rPr lang="en-US" altLang="zh-CN" sz="1400" dirty="0"/>
              <a:t>()</a:t>
            </a:r>
            <a:r>
              <a:rPr lang="zh-CN" altLang="en-US" sz="1400" dirty="0"/>
              <a:t>和 </a:t>
            </a:r>
            <a:r>
              <a:rPr lang="en-US" altLang="zh-CN" sz="1400" dirty="0" err="1"/>
              <a:t>led_init</a:t>
            </a:r>
            <a:r>
              <a:rPr lang="en-US" altLang="zh-CN" sz="1400" dirty="0"/>
              <a:t>()</a:t>
            </a:r>
            <a:r>
              <a:rPr lang="zh-CN" altLang="en-US" sz="1400" dirty="0"/>
              <a:t>来完成时钟使能和</a:t>
            </a:r>
            <a:r>
              <a:rPr lang="en-US" altLang="zh-CN" sz="1400" dirty="0"/>
              <a:t>LED</a:t>
            </a:r>
            <a:r>
              <a:rPr lang="zh-CN" altLang="en-US" sz="1400" dirty="0"/>
              <a:t>初始化，最终在</a:t>
            </a:r>
            <a:r>
              <a:rPr lang="en-US" altLang="zh-CN" sz="1400" dirty="0"/>
              <a:t>while(1)</a:t>
            </a:r>
            <a:r>
              <a:rPr lang="zh-CN" altLang="en-US" sz="1400" dirty="0"/>
              <a:t>循环中实现</a:t>
            </a:r>
            <a:r>
              <a:rPr lang="en-US" altLang="zh-CN" sz="1400" dirty="0"/>
              <a:t>LED </a:t>
            </a:r>
            <a:r>
              <a:rPr lang="zh-CN" altLang="en-US" sz="1400" dirty="0"/>
              <a:t>循环亮灭，亮灭时间大约是</a:t>
            </a:r>
            <a:r>
              <a:rPr lang="en-US" altLang="zh-CN" sz="1400" dirty="0"/>
              <a:t>500ms</a:t>
            </a:r>
            <a:r>
              <a:rPr lang="zh-CN" altLang="en-US" sz="1400" dirty="0"/>
              <a:t>。</a:t>
            </a:r>
            <a:endParaRPr lang="en-US" altLang="zh-CN" sz="1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261" y="1522722"/>
            <a:ext cx="3379628" cy="3812556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标题 2392066"/>
          <p:cNvSpPr>
            <a:spLocks noGrp="1"/>
          </p:cNvSpPr>
          <p:nvPr>
            <p:ph type="title"/>
          </p:nvPr>
        </p:nvSpPr>
        <p:spPr>
          <a:xfrm>
            <a:off x="1009650" y="234950"/>
            <a:ext cx="5886450" cy="55245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3200" dirty="0"/>
              <a:t>实验程序编写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1338" y="1204913"/>
            <a:ext cx="8200326" cy="49276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endParaRPr lang="en-US" altLang="zh-CN" sz="18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5090" y="1152143"/>
            <a:ext cx="5115570" cy="5367055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标题 2392066"/>
          <p:cNvSpPr>
            <a:spLocks noGrp="1"/>
          </p:cNvSpPr>
          <p:nvPr>
            <p:ph type="title"/>
          </p:nvPr>
        </p:nvSpPr>
        <p:spPr>
          <a:xfrm>
            <a:off x="1009650" y="234950"/>
            <a:ext cx="5886450" cy="55245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3200" dirty="0"/>
              <a:t>实验程序编写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1338" y="1204913"/>
            <a:ext cx="8200326" cy="49276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endParaRPr lang="en-US" altLang="zh-CN" sz="18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802" y="917194"/>
            <a:ext cx="4424232" cy="57058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98" y="3330316"/>
            <a:ext cx="3983959" cy="1982094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标题 2392066"/>
          <p:cNvSpPr>
            <a:spLocks noGrp="1"/>
          </p:cNvSpPr>
          <p:nvPr>
            <p:ph type="title"/>
          </p:nvPr>
        </p:nvSpPr>
        <p:spPr>
          <a:xfrm>
            <a:off x="1009650" y="234950"/>
            <a:ext cx="5886450" cy="55245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3200" dirty="0"/>
              <a:t>实验程序编写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1338" y="1204913"/>
            <a:ext cx="8200326" cy="49276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800" dirty="0"/>
              <a:t>编译下载验证</a:t>
            </a:r>
            <a:endParaRPr lang="en-US" altLang="zh-CN" sz="18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1</a:t>
            </a:r>
            <a:r>
              <a:rPr lang="zh-CN" altLang="en-US" sz="1800" dirty="0">
                <a:solidFill>
                  <a:srgbClr val="FF0000"/>
                </a:solidFill>
              </a:rPr>
              <a:t>、编写 </a:t>
            </a:r>
            <a:r>
              <a:rPr lang="en-US" altLang="zh-CN" sz="1800" dirty="0" err="1">
                <a:solidFill>
                  <a:srgbClr val="FF0000"/>
                </a:solidFill>
              </a:rPr>
              <a:t>Makefile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8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0" y="2222869"/>
            <a:ext cx="5798502" cy="4400181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标题 2392066"/>
          <p:cNvSpPr>
            <a:spLocks noGrp="1"/>
          </p:cNvSpPr>
          <p:nvPr>
            <p:ph type="title"/>
          </p:nvPr>
        </p:nvSpPr>
        <p:spPr>
          <a:xfrm>
            <a:off x="1009650" y="234950"/>
            <a:ext cx="5886450" cy="55245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3200" dirty="0"/>
              <a:t>实验程序编写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1338" y="1204913"/>
            <a:ext cx="8200326" cy="4927600"/>
          </a:xfrm>
        </p:spPr>
        <p:txBody>
          <a:bodyPr/>
          <a:lstStyle/>
          <a:p>
            <a:pPr algn="just"/>
            <a:r>
              <a:rPr lang="zh-CN" altLang="en-US" sz="1800" dirty="0"/>
              <a:t>第</a:t>
            </a:r>
            <a:r>
              <a:rPr lang="en-US" altLang="zh-CN" sz="1800" dirty="0"/>
              <a:t>1</a:t>
            </a:r>
            <a:r>
              <a:rPr lang="zh-CN" altLang="en-US" sz="1800" dirty="0"/>
              <a:t>行定义了一个变量 </a:t>
            </a:r>
            <a:r>
              <a:rPr lang="en-US" altLang="zh-CN" sz="1800" dirty="0" err="1"/>
              <a:t>objs</a:t>
            </a:r>
            <a:r>
              <a:rPr lang="zh-CN" altLang="en-US" sz="1800" dirty="0"/>
              <a:t>，</a:t>
            </a:r>
            <a:r>
              <a:rPr lang="en-US" altLang="zh-CN" sz="1800" dirty="0" err="1"/>
              <a:t>objs</a:t>
            </a:r>
            <a:r>
              <a:rPr lang="en-US" altLang="zh-CN" sz="1800" dirty="0"/>
              <a:t> </a:t>
            </a:r>
            <a:r>
              <a:rPr lang="zh-CN" altLang="en-US" sz="1800" dirty="0"/>
              <a:t>包含着要生成 </a:t>
            </a:r>
            <a:r>
              <a:rPr lang="en-US" altLang="zh-CN" sz="1800" dirty="0" err="1"/>
              <a:t>ledc.bin</a:t>
            </a:r>
            <a:r>
              <a:rPr lang="en-US" altLang="zh-CN" sz="1800" dirty="0"/>
              <a:t> </a:t>
            </a:r>
            <a:r>
              <a:rPr lang="zh-CN" altLang="en-US" sz="1800" dirty="0"/>
              <a:t>所需的材料：</a:t>
            </a:r>
            <a:r>
              <a:rPr lang="en-US" altLang="zh-CN" sz="1800" dirty="0" err="1"/>
              <a:t>start.o</a:t>
            </a:r>
            <a:r>
              <a:rPr lang="en-US" altLang="zh-CN" sz="1800" dirty="0"/>
              <a:t> </a:t>
            </a:r>
            <a:r>
              <a:rPr lang="zh-CN" altLang="en-US" sz="1800" dirty="0"/>
              <a:t>和 </a:t>
            </a:r>
            <a:r>
              <a:rPr lang="en-US" altLang="zh-CN" sz="1800" dirty="0" err="1"/>
              <a:t>main.o</a:t>
            </a:r>
            <a:r>
              <a:rPr lang="zh-CN" altLang="en-US" sz="1800" dirty="0"/>
              <a:t>，也就是当前工程下的 </a:t>
            </a:r>
            <a:r>
              <a:rPr lang="en-US" altLang="zh-CN" sz="1800" dirty="0" err="1"/>
              <a:t>start.s</a:t>
            </a:r>
            <a:r>
              <a:rPr lang="en-US" altLang="zh-CN" sz="1800" dirty="0"/>
              <a:t> </a:t>
            </a:r>
            <a:r>
              <a:rPr lang="zh-CN" altLang="en-US" sz="1800" dirty="0"/>
              <a:t>和 </a:t>
            </a:r>
            <a:r>
              <a:rPr lang="en-US" altLang="zh-CN" sz="1800" dirty="0" err="1"/>
              <a:t>main.c</a:t>
            </a:r>
            <a:r>
              <a:rPr lang="en-US" altLang="zh-CN" sz="1800" dirty="0"/>
              <a:t> </a:t>
            </a:r>
            <a:r>
              <a:rPr lang="zh-CN" altLang="en-US" sz="1800" dirty="0"/>
              <a:t>这两个文件编译后的</a:t>
            </a:r>
            <a:r>
              <a:rPr lang="en-US" altLang="zh-CN" sz="1800" dirty="0"/>
              <a:t>.o </a:t>
            </a:r>
            <a:r>
              <a:rPr lang="zh-CN" altLang="en-US" sz="1800" dirty="0"/>
              <a:t>文件。这里要注意</a:t>
            </a:r>
            <a:r>
              <a:rPr lang="en-US" altLang="zh-CN" sz="1800" dirty="0" err="1"/>
              <a:t>start.o</a:t>
            </a:r>
            <a:r>
              <a:rPr lang="zh-CN" altLang="en-US" sz="1800" dirty="0"/>
              <a:t>一定要放到最前面！因为在后面链接的时候</a:t>
            </a:r>
            <a:r>
              <a:rPr lang="en-US" altLang="zh-CN" sz="1800" dirty="0" err="1"/>
              <a:t>start.o</a:t>
            </a:r>
            <a:r>
              <a:rPr lang="zh-CN" altLang="en-US" sz="1800" dirty="0"/>
              <a:t>要在最前面，因为 </a:t>
            </a:r>
            <a:r>
              <a:rPr lang="en-US" altLang="zh-CN" sz="1800" dirty="0" err="1"/>
              <a:t>start.o</a:t>
            </a:r>
            <a:r>
              <a:rPr lang="en-US" altLang="zh-CN" sz="1800" dirty="0"/>
              <a:t> </a:t>
            </a:r>
            <a:r>
              <a:rPr lang="zh-CN" altLang="en-US" sz="1800" dirty="0"/>
              <a:t>是最先要执行的文件！</a:t>
            </a:r>
            <a:endParaRPr lang="zh-CN" altLang="en-US" sz="1800" dirty="0"/>
          </a:p>
          <a:p>
            <a:pPr algn="just"/>
            <a:r>
              <a:rPr lang="zh-CN" altLang="en-US" sz="1800" dirty="0"/>
              <a:t>第</a:t>
            </a:r>
            <a:r>
              <a:rPr lang="en-US" altLang="zh-CN" sz="1800" dirty="0"/>
              <a:t>3</a:t>
            </a:r>
            <a:r>
              <a:rPr lang="zh-CN" altLang="en-US" sz="1800" dirty="0"/>
              <a:t>行就是默认目标，目的是生成最终的可执行文件 </a:t>
            </a:r>
            <a:r>
              <a:rPr lang="en-US" altLang="zh-CN" sz="1800" dirty="0" err="1"/>
              <a:t>ledc.bin</a:t>
            </a:r>
            <a:r>
              <a:rPr lang="zh-CN" altLang="en-US" sz="1800" dirty="0"/>
              <a:t>，</a:t>
            </a:r>
            <a:r>
              <a:rPr lang="en-US" altLang="zh-CN" sz="1800" dirty="0" err="1"/>
              <a:t>ledc.bin</a:t>
            </a:r>
            <a:r>
              <a:rPr lang="en-US" altLang="zh-CN" sz="1800" dirty="0"/>
              <a:t> </a:t>
            </a:r>
            <a:r>
              <a:rPr lang="zh-CN" altLang="en-US" sz="1800" dirty="0"/>
              <a:t>依赖 </a:t>
            </a:r>
            <a:r>
              <a:rPr lang="en-US" altLang="zh-CN" sz="1800" dirty="0" err="1"/>
              <a:t>start.o</a:t>
            </a:r>
            <a:r>
              <a:rPr lang="zh-CN" altLang="en-US" sz="1800" dirty="0"/>
              <a:t>和</a:t>
            </a:r>
            <a:r>
              <a:rPr lang="en-US" altLang="zh-CN" sz="1800" dirty="0" err="1"/>
              <a:t>main.o</a:t>
            </a:r>
            <a:r>
              <a:rPr lang="zh-CN" altLang="en-US" sz="1800" dirty="0"/>
              <a:t>如果当前工程没有</a:t>
            </a:r>
            <a:r>
              <a:rPr lang="en-US" altLang="zh-CN" sz="1800" dirty="0" err="1"/>
              <a:t>start.o</a:t>
            </a:r>
            <a:r>
              <a:rPr lang="zh-CN" altLang="en-US" sz="1800" dirty="0"/>
              <a:t>和</a:t>
            </a:r>
            <a:r>
              <a:rPr lang="en-US" altLang="zh-CN" sz="1800" dirty="0" err="1"/>
              <a:t>main.o</a:t>
            </a:r>
            <a:r>
              <a:rPr lang="zh-CN" altLang="en-US" sz="1800" dirty="0"/>
              <a:t>的时候就会找到相应的规则去生成</a:t>
            </a:r>
            <a:r>
              <a:rPr lang="en-US" altLang="zh-CN" sz="1800" dirty="0" err="1"/>
              <a:t>start.o</a:t>
            </a:r>
            <a:r>
              <a:rPr lang="zh-CN" altLang="en-US" sz="1800" dirty="0"/>
              <a:t>和</a:t>
            </a:r>
            <a:r>
              <a:rPr lang="en-US" altLang="zh-CN" sz="1800" dirty="0" err="1"/>
              <a:t>main.o</a:t>
            </a:r>
            <a:r>
              <a:rPr lang="zh-CN" altLang="en-US" sz="1800" dirty="0"/>
              <a:t>。比如</a:t>
            </a:r>
            <a:r>
              <a:rPr lang="en-US" altLang="zh-CN" sz="1800" dirty="0" err="1"/>
              <a:t>start.o</a:t>
            </a:r>
            <a:r>
              <a:rPr lang="zh-CN" altLang="en-US" sz="1800" dirty="0"/>
              <a:t>是</a:t>
            </a:r>
            <a:r>
              <a:rPr lang="en-US" altLang="zh-CN" sz="1800" dirty="0" err="1"/>
              <a:t>start.s</a:t>
            </a:r>
            <a:r>
              <a:rPr lang="zh-CN" altLang="en-US" sz="1800" dirty="0"/>
              <a:t>文件编译生成的，因此会执行第</a:t>
            </a:r>
            <a:r>
              <a:rPr lang="en-US" altLang="zh-CN" sz="1800" dirty="0"/>
              <a:t>8</a:t>
            </a:r>
            <a:r>
              <a:rPr lang="zh-CN" altLang="en-US" sz="1800" dirty="0"/>
              <a:t>行的规则。</a:t>
            </a:r>
            <a:endParaRPr lang="zh-CN" altLang="en-US" sz="1800" dirty="0"/>
          </a:p>
          <a:p>
            <a:pPr algn="just"/>
            <a:r>
              <a:rPr lang="zh-CN" altLang="en-US" sz="1800" dirty="0"/>
              <a:t>第</a:t>
            </a:r>
            <a:r>
              <a:rPr lang="en-US" altLang="zh-CN" sz="1800" dirty="0"/>
              <a:t>4</a:t>
            </a:r>
            <a:r>
              <a:rPr lang="zh-CN" altLang="en-US" sz="1800" dirty="0"/>
              <a:t>行是使用</a:t>
            </a:r>
            <a:r>
              <a:rPr lang="en-US" altLang="zh-CN" sz="1800" dirty="0"/>
              <a:t>arm-</a:t>
            </a:r>
            <a:r>
              <a:rPr lang="en-US" altLang="zh-CN" sz="1800" dirty="0" err="1"/>
              <a:t>linux</a:t>
            </a:r>
            <a:r>
              <a:rPr lang="en-US" altLang="zh-CN" sz="1800" dirty="0"/>
              <a:t>-</a:t>
            </a:r>
            <a:r>
              <a:rPr lang="en-US" altLang="zh-CN" sz="1800" dirty="0" err="1"/>
              <a:t>gnueabihf-ld</a:t>
            </a:r>
            <a:r>
              <a:rPr lang="zh-CN" altLang="en-US" sz="1800" dirty="0"/>
              <a:t>进行链接，链接起始地址是</a:t>
            </a:r>
            <a:r>
              <a:rPr lang="en-US" altLang="zh-CN" sz="1800" dirty="0"/>
              <a:t>0X87800000</a:t>
            </a:r>
            <a:r>
              <a:rPr lang="zh-CN" altLang="en-US" sz="1800" dirty="0"/>
              <a:t>，但是这一行用到了自动变量“</a:t>
            </a:r>
            <a:r>
              <a:rPr lang="en-US" altLang="zh-CN" sz="1800" dirty="0"/>
              <a:t>$^”</a:t>
            </a:r>
            <a:r>
              <a:rPr lang="zh-CN" altLang="en-US" sz="1800" dirty="0"/>
              <a:t>，“</a:t>
            </a:r>
            <a:r>
              <a:rPr lang="en-US" altLang="zh-CN" sz="1800" dirty="0"/>
              <a:t>$^”</a:t>
            </a:r>
            <a:r>
              <a:rPr lang="zh-CN" altLang="en-US" sz="1800" dirty="0"/>
              <a:t>表示所有依赖文件的集合，在这里就是 </a:t>
            </a:r>
            <a:r>
              <a:rPr lang="en-US" altLang="zh-CN" sz="1800" dirty="0" err="1"/>
              <a:t>objs</a:t>
            </a:r>
            <a:r>
              <a:rPr lang="en-US" altLang="zh-CN" sz="1800" dirty="0"/>
              <a:t> </a:t>
            </a:r>
            <a:r>
              <a:rPr lang="zh-CN" altLang="en-US" sz="1800" dirty="0"/>
              <a:t>这个变量的值：</a:t>
            </a:r>
            <a:r>
              <a:rPr lang="en-US" altLang="zh-CN" sz="1800" dirty="0" err="1"/>
              <a:t>start.o</a:t>
            </a:r>
            <a:r>
              <a:rPr lang="zh-CN" altLang="en-US" sz="1800" dirty="0"/>
              <a:t>和</a:t>
            </a:r>
            <a:r>
              <a:rPr lang="en-US" altLang="zh-CN" sz="1800" dirty="0" err="1"/>
              <a:t>main.o</a:t>
            </a:r>
            <a:r>
              <a:rPr lang="zh-CN" altLang="en-US" sz="1800" dirty="0"/>
              <a:t>。链接的时候 </a:t>
            </a:r>
            <a:r>
              <a:rPr lang="en-US" altLang="zh-CN" sz="1800" dirty="0" err="1"/>
              <a:t>start.o</a:t>
            </a:r>
            <a:r>
              <a:rPr lang="en-US" altLang="zh-CN" sz="1800" dirty="0"/>
              <a:t> </a:t>
            </a:r>
            <a:r>
              <a:rPr lang="zh-CN" altLang="en-US" sz="1800" dirty="0"/>
              <a:t>要链接到最前面，因为第一行代码就是</a:t>
            </a:r>
            <a:r>
              <a:rPr lang="en-US" altLang="zh-CN" sz="1800" dirty="0" err="1"/>
              <a:t>start.o</a:t>
            </a:r>
            <a:r>
              <a:rPr lang="zh-CN" altLang="en-US" sz="1800" dirty="0"/>
              <a:t>里面的，因此这一行就相当于：</a:t>
            </a:r>
            <a:endParaRPr lang="en-US" altLang="zh-CN" sz="1800" dirty="0"/>
          </a:p>
          <a:p>
            <a:pPr marL="0" indent="0" algn="just">
              <a:buNone/>
            </a:pPr>
            <a:r>
              <a:rPr lang="en-US" altLang="zh-CN" sz="1800" dirty="0"/>
              <a:t>      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arm-</a:t>
            </a:r>
            <a:r>
              <a:rPr lang="en-US" altLang="zh-CN" sz="1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gnueabihf-ld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altLang="zh-CN" sz="1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Ttext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0X87800000 -o </a:t>
            </a:r>
            <a:r>
              <a:rPr lang="en-US" altLang="zh-CN" sz="1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ledc.elf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start.o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main.o</a:t>
            </a:r>
            <a:endParaRPr lang="en-US" altLang="zh-CN" sz="1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行使用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arm-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gnueabihf-objcopy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来将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ledc.elf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文件转为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ledc.bin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，也用到了自动变量“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$@”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，“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$@”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表示目标集合，在这里就是“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ledc.bin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，相当于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arm-</a:t>
            </a:r>
            <a:r>
              <a:rPr lang="en-US" altLang="zh-CN" sz="1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gnueabihf-objcopy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-O binary -S </a:t>
            </a:r>
            <a:r>
              <a:rPr lang="en-US" altLang="zh-CN" sz="1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ledc.elf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ledc.bin</a:t>
            </a:r>
            <a:endParaRPr lang="en-US" altLang="zh-CN" sz="1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标题 2392066"/>
          <p:cNvSpPr>
            <a:spLocks noGrp="1"/>
          </p:cNvSpPr>
          <p:nvPr>
            <p:ph type="title"/>
          </p:nvPr>
        </p:nvSpPr>
        <p:spPr>
          <a:xfrm>
            <a:off x="1009650" y="234950"/>
            <a:ext cx="5886450" cy="55245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3200" dirty="0"/>
              <a:t>实验程序编写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1338" y="1204913"/>
            <a:ext cx="8200326" cy="4927600"/>
          </a:xfrm>
        </p:spPr>
        <p:txBody>
          <a:bodyPr/>
          <a:lstStyle/>
          <a:p>
            <a:pPr marL="0" indent="0" algn="just">
              <a:buNone/>
            </a:pPr>
            <a:endParaRPr lang="en-US" altLang="zh-CN" sz="1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1679976"/>
            <a:ext cx="8375904" cy="3628592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标题 2392066"/>
          <p:cNvSpPr>
            <a:spLocks noGrp="1"/>
          </p:cNvSpPr>
          <p:nvPr>
            <p:ph type="title"/>
          </p:nvPr>
        </p:nvSpPr>
        <p:spPr>
          <a:xfrm>
            <a:off x="1009650" y="234950"/>
            <a:ext cx="5886450" cy="55245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3200" dirty="0"/>
              <a:t>实验程序编写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1338" y="1204913"/>
            <a:ext cx="8200326" cy="49276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下载验证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使用软件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imxdownload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将编译出来的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ledc.bin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烧写到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卡中，命令如下：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烧写成功以后将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卡插到开发板的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卡槽中，然后复位开发板，如果代码运行正常的话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LED0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就会以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500ms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的时间间隔亮灭。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312" y="2384118"/>
            <a:ext cx="8011350" cy="552302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374657"/>
          <p:cNvSpPr>
            <a:spLocks noGrp="1"/>
          </p:cNvSpPr>
          <p:nvPr>
            <p:ph type="title"/>
          </p:nvPr>
        </p:nvSpPr>
        <p:spPr>
          <a:xfrm>
            <a:off x="1150939" y="101600"/>
            <a:ext cx="5134532" cy="942975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/>
              <a:t>开发平台介绍</a:t>
            </a:r>
            <a:endParaRPr lang="zh-CN" altLang="en-US" dirty="0"/>
          </a:p>
        </p:txBody>
      </p:sp>
      <p:sp>
        <p:nvSpPr>
          <p:cNvPr id="24579" name="文本占位符 2374658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85000"/>
              </a:lnSpc>
            </a:pPr>
            <a:r>
              <a:rPr lang="zh-CN" altLang="en-US" sz="2000" dirty="0"/>
              <a:t>正点原子 </a:t>
            </a:r>
            <a:r>
              <a:rPr lang="en-US" altLang="zh-CN" sz="2000" dirty="0"/>
              <a:t>I.MX6U-ALPHA </a:t>
            </a:r>
            <a:r>
              <a:rPr lang="zh-CN" altLang="en-US" sz="2000" dirty="0"/>
              <a:t>开发板底板板载资源如下：</a:t>
            </a:r>
            <a:endParaRPr lang="zh-CN" altLang="en-US" sz="2000" dirty="0"/>
          </a:p>
          <a:p>
            <a:pPr eaLnBrk="1" hangingPunct="1">
              <a:lnSpc>
                <a:spcPct val="85000"/>
              </a:lnSpc>
            </a:pPr>
            <a:r>
              <a:rPr lang="en-US" altLang="zh-CN" sz="2000" dirty="0"/>
              <a:t>1 </a:t>
            </a:r>
            <a:r>
              <a:rPr lang="zh-CN" altLang="en-US" sz="2000" dirty="0"/>
              <a:t>个六轴（陀螺仪</a:t>
            </a:r>
            <a:r>
              <a:rPr lang="en-US" altLang="zh-CN" sz="2000" dirty="0"/>
              <a:t>+</a:t>
            </a:r>
            <a:r>
              <a:rPr lang="zh-CN" altLang="en-US" sz="2000" dirty="0"/>
              <a:t>加速度）传感器芯片，</a:t>
            </a:r>
            <a:r>
              <a:rPr lang="en-US" altLang="zh-CN" sz="2000" dirty="0"/>
              <a:t>ICM20608</a:t>
            </a:r>
            <a:endParaRPr lang="en-US" altLang="zh-CN" sz="2000" dirty="0"/>
          </a:p>
          <a:p>
            <a:pPr eaLnBrk="1" hangingPunct="1">
              <a:lnSpc>
                <a:spcPct val="85000"/>
              </a:lnSpc>
            </a:pPr>
            <a:r>
              <a:rPr lang="en-US" altLang="zh-CN" sz="2000" dirty="0"/>
              <a:t>1 </a:t>
            </a:r>
            <a:r>
              <a:rPr lang="zh-CN" altLang="en-US" sz="2000" dirty="0"/>
              <a:t>个高性能音频编解码芯片，</a:t>
            </a:r>
            <a:r>
              <a:rPr lang="en-US" altLang="zh-CN" sz="2000" dirty="0"/>
              <a:t>WM8960</a:t>
            </a:r>
            <a:endParaRPr lang="en-US" altLang="zh-CN" sz="2000" dirty="0"/>
          </a:p>
          <a:p>
            <a:pPr eaLnBrk="1" hangingPunct="1">
              <a:lnSpc>
                <a:spcPct val="85000"/>
              </a:lnSpc>
            </a:pPr>
            <a:r>
              <a:rPr lang="en-US" altLang="zh-CN" sz="2000" dirty="0"/>
              <a:t>1 </a:t>
            </a:r>
            <a:r>
              <a:rPr lang="zh-CN" altLang="en-US" sz="2000" dirty="0"/>
              <a:t>路 </a:t>
            </a:r>
            <a:r>
              <a:rPr lang="en-US" altLang="zh-CN" sz="2000" dirty="0"/>
              <a:t>485 </a:t>
            </a:r>
            <a:r>
              <a:rPr lang="zh-CN" altLang="en-US" sz="2000" dirty="0"/>
              <a:t>接口，采用 </a:t>
            </a:r>
            <a:r>
              <a:rPr lang="en-US" altLang="zh-CN" sz="2000" dirty="0"/>
              <a:t>SP3485 </a:t>
            </a:r>
            <a:r>
              <a:rPr lang="zh-CN" altLang="en-US" sz="2000" dirty="0"/>
              <a:t>芯片</a:t>
            </a:r>
            <a:endParaRPr lang="zh-CN" altLang="en-US" sz="2000" dirty="0"/>
          </a:p>
          <a:p>
            <a:pPr eaLnBrk="1" hangingPunct="1">
              <a:lnSpc>
                <a:spcPct val="85000"/>
              </a:lnSpc>
            </a:pPr>
            <a:r>
              <a:rPr lang="en-US" altLang="zh-CN" sz="2000" dirty="0"/>
              <a:t>1 </a:t>
            </a:r>
            <a:r>
              <a:rPr lang="zh-CN" altLang="en-US" sz="2000" dirty="0"/>
              <a:t>路 </a:t>
            </a:r>
            <a:r>
              <a:rPr lang="en-US" altLang="zh-CN" sz="2000" dirty="0"/>
              <a:t>RS232 </a:t>
            </a:r>
            <a:r>
              <a:rPr lang="zh-CN" altLang="en-US" sz="2000" dirty="0"/>
              <a:t>串口（母）接口，采用 </a:t>
            </a:r>
            <a:r>
              <a:rPr lang="en-US" altLang="zh-CN" sz="2000" dirty="0"/>
              <a:t>SP3232 </a:t>
            </a:r>
            <a:r>
              <a:rPr lang="zh-CN" altLang="en-US" sz="2000" dirty="0"/>
              <a:t>芯片</a:t>
            </a:r>
            <a:endParaRPr lang="zh-CN" altLang="en-US" sz="2000" dirty="0"/>
          </a:p>
          <a:p>
            <a:pPr eaLnBrk="1" hangingPunct="1">
              <a:lnSpc>
                <a:spcPct val="85000"/>
              </a:lnSpc>
            </a:pPr>
            <a:r>
              <a:rPr lang="en-US" altLang="zh-CN" sz="2000" dirty="0"/>
              <a:t>1 </a:t>
            </a:r>
            <a:r>
              <a:rPr lang="zh-CN" altLang="en-US" sz="2000" dirty="0"/>
              <a:t>个 </a:t>
            </a:r>
            <a:r>
              <a:rPr lang="en-US" altLang="zh-CN" sz="2000" dirty="0"/>
              <a:t>ATK </a:t>
            </a:r>
            <a:r>
              <a:rPr lang="zh-CN" altLang="en-US" sz="2000" dirty="0"/>
              <a:t>模块接口，支持正点原子蓝牙</a:t>
            </a:r>
            <a:r>
              <a:rPr lang="en-US" altLang="zh-CN" sz="2000" dirty="0"/>
              <a:t>/GPS/MPU6050/</a:t>
            </a:r>
            <a:r>
              <a:rPr lang="zh-CN" altLang="en-US" sz="2000" dirty="0"/>
              <a:t>手势识别等</a:t>
            </a:r>
            <a:endParaRPr lang="en-US" altLang="zh-CN" sz="2000" dirty="0"/>
          </a:p>
          <a:p>
            <a:pPr eaLnBrk="1" hangingPunct="1">
              <a:lnSpc>
                <a:spcPct val="85000"/>
              </a:lnSpc>
            </a:pPr>
            <a:r>
              <a:rPr lang="en-US" altLang="zh-CN" sz="2000" dirty="0"/>
              <a:t>1 </a:t>
            </a:r>
            <a:r>
              <a:rPr lang="zh-CN" altLang="en-US" sz="2000" dirty="0"/>
              <a:t>个光环境传感器（光照、距离、红外三合一）</a:t>
            </a:r>
            <a:endParaRPr lang="zh-CN" altLang="en-US" sz="2000" dirty="0"/>
          </a:p>
          <a:p>
            <a:pPr eaLnBrk="1" hangingPunct="1">
              <a:lnSpc>
                <a:spcPct val="85000"/>
              </a:lnSpc>
            </a:pPr>
            <a:r>
              <a:rPr lang="en-US" altLang="zh-CN" sz="2000" dirty="0"/>
              <a:t>1 </a:t>
            </a:r>
            <a:r>
              <a:rPr lang="zh-CN" altLang="en-US" sz="2000" dirty="0"/>
              <a:t>个摄像头模块接口</a:t>
            </a:r>
            <a:endParaRPr lang="zh-CN" altLang="en-US" sz="2000" dirty="0"/>
          </a:p>
          <a:p>
            <a:pPr eaLnBrk="1" hangingPunct="1">
              <a:lnSpc>
                <a:spcPct val="85000"/>
              </a:lnSpc>
            </a:pPr>
            <a:r>
              <a:rPr lang="en-US" altLang="zh-CN" sz="2000" dirty="0"/>
              <a:t>1 </a:t>
            </a:r>
            <a:r>
              <a:rPr lang="zh-CN" altLang="en-US" sz="2000" dirty="0"/>
              <a:t>个有源蜂鸣器</a:t>
            </a:r>
            <a:endParaRPr lang="zh-CN" altLang="en-US" sz="2000" dirty="0"/>
          </a:p>
          <a:p>
            <a:pPr eaLnBrk="1" hangingPunct="1">
              <a:lnSpc>
                <a:spcPct val="85000"/>
              </a:lnSpc>
            </a:pPr>
            <a:r>
              <a:rPr lang="en-US" altLang="zh-CN" sz="2000" dirty="0"/>
              <a:t>1 </a:t>
            </a:r>
            <a:r>
              <a:rPr lang="zh-CN" altLang="en-US" sz="2000" dirty="0"/>
              <a:t>个小扬声器（在板子背面）</a:t>
            </a:r>
            <a:endParaRPr lang="zh-CN" altLang="en-US" sz="2000" dirty="0"/>
          </a:p>
          <a:p>
            <a:pPr eaLnBrk="1" hangingPunct="1">
              <a:lnSpc>
                <a:spcPct val="85000"/>
              </a:lnSpc>
            </a:pPr>
            <a:r>
              <a:rPr lang="en-US" altLang="zh-CN" sz="2000" dirty="0"/>
              <a:t>1 </a:t>
            </a:r>
            <a:r>
              <a:rPr lang="zh-CN" altLang="en-US" sz="2000" dirty="0"/>
              <a:t>个启动模式选择配置接口</a:t>
            </a:r>
            <a:endParaRPr lang="en-US" altLang="zh-CN" sz="2000" dirty="0"/>
          </a:p>
          <a:p>
            <a:pPr eaLnBrk="1" hangingPunct="1">
              <a:lnSpc>
                <a:spcPct val="85000"/>
              </a:lnSpc>
            </a:pPr>
            <a:r>
              <a:rPr lang="en-US" altLang="zh-CN" sz="2000" dirty="0"/>
              <a:t>1 </a:t>
            </a:r>
            <a:r>
              <a:rPr lang="zh-CN" altLang="en-US" sz="2000" dirty="0"/>
              <a:t>个 </a:t>
            </a:r>
            <a:r>
              <a:rPr lang="en-US" altLang="zh-CN" sz="2000" dirty="0"/>
              <a:t>SDIO WIFI </a:t>
            </a:r>
            <a:r>
              <a:rPr lang="zh-CN" altLang="en-US" sz="2000" dirty="0"/>
              <a:t>接口</a:t>
            </a:r>
            <a:endParaRPr lang="en-US" altLang="zh-CN" sz="2000" dirty="0"/>
          </a:p>
          <a:p>
            <a:pPr eaLnBrk="1" hangingPunct="1">
              <a:lnSpc>
                <a:spcPct val="85000"/>
              </a:lnSpc>
            </a:pPr>
            <a:endParaRPr lang="en-US" altLang="zh-CN" sz="2000" dirty="0"/>
          </a:p>
          <a:p>
            <a:pPr eaLnBrk="1" hangingPunct="1">
              <a:lnSpc>
                <a:spcPct val="85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EMMC</a:t>
            </a:r>
            <a:r>
              <a:rPr lang="zh-CN" altLang="en-US" sz="2000" dirty="0">
                <a:solidFill>
                  <a:srgbClr val="FF0000"/>
                </a:solidFill>
              </a:rPr>
              <a:t>版</a:t>
            </a:r>
            <a:r>
              <a:rPr lang="en-US" altLang="zh-CN" sz="2000" dirty="0">
                <a:solidFill>
                  <a:srgbClr val="FF0000"/>
                </a:solidFill>
              </a:rPr>
              <a:t>+7</a:t>
            </a:r>
            <a:r>
              <a:rPr lang="zh-CN" altLang="en-US" sz="2000" dirty="0">
                <a:solidFill>
                  <a:srgbClr val="FF0000"/>
                </a:solidFill>
              </a:rPr>
              <a:t>寸</a:t>
            </a:r>
            <a:r>
              <a:rPr lang="en-US" altLang="zh-CN" sz="2000" dirty="0">
                <a:solidFill>
                  <a:srgbClr val="FF0000"/>
                </a:solidFill>
              </a:rPr>
              <a:t>RGB</a:t>
            </a:r>
            <a:r>
              <a:rPr lang="zh-CN" altLang="en-US" sz="2000" dirty="0">
                <a:solidFill>
                  <a:srgbClr val="FF0000"/>
                </a:solidFill>
              </a:rPr>
              <a:t>屏</a:t>
            </a:r>
            <a:r>
              <a:rPr lang="en-US" altLang="zh-CN" sz="2000" dirty="0">
                <a:solidFill>
                  <a:srgbClr val="FF0000"/>
                </a:solidFill>
              </a:rPr>
              <a:t>1024+TF</a:t>
            </a:r>
            <a:r>
              <a:rPr lang="zh-CN" altLang="en-US" sz="2000" dirty="0">
                <a:solidFill>
                  <a:srgbClr val="FF0000"/>
                </a:solidFill>
              </a:rPr>
              <a:t>卡</a:t>
            </a:r>
            <a:r>
              <a:rPr lang="en-US" altLang="zh-CN" sz="2000" dirty="0">
                <a:solidFill>
                  <a:srgbClr val="FF0000"/>
                </a:solidFill>
              </a:rPr>
              <a:t>+</a:t>
            </a:r>
            <a:r>
              <a:rPr lang="zh-CN" altLang="en-US" sz="2000" dirty="0">
                <a:solidFill>
                  <a:srgbClr val="FF0000"/>
                </a:solidFill>
              </a:rPr>
              <a:t>读卡器</a:t>
            </a:r>
            <a:r>
              <a:rPr lang="en-US" altLang="zh-CN" sz="2000" dirty="0">
                <a:solidFill>
                  <a:srgbClr val="FF0000"/>
                </a:solidFill>
              </a:rPr>
              <a:t>+SDIO-WIFI+OV5640</a:t>
            </a:r>
            <a:r>
              <a:rPr lang="zh-CN" altLang="en-US" sz="2000" dirty="0">
                <a:solidFill>
                  <a:srgbClr val="FF0000"/>
                </a:solidFill>
              </a:rPr>
              <a:t>摄像头不带线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标题 2497537"/>
          <p:cNvSpPr>
            <a:spLocks noGrp="1"/>
          </p:cNvSpPr>
          <p:nvPr>
            <p:ph type="title"/>
          </p:nvPr>
        </p:nvSpPr>
        <p:spPr>
          <a:xfrm>
            <a:off x="1201738" y="85725"/>
            <a:ext cx="6365875" cy="928688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b="1" dirty="0"/>
              <a:t>作业</a:t>
            </a:r>
            <a:endParaRPr lang="en-US" altLang="zh-CN" b="1" dirty="0"/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0493" y="1457061"/>
            <a:ext cx="3350675" cy="43507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043" y="4279031"/>
            <a:ext cx="4096250" cy="15287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523" y="2770140"/>
            <a:ext cx="4092770" cy="14707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549" y="1253629"/>
            <a:ext cx="1988064" cy="14707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764" y="1211683"/>
            <a:ext cx="2018641" cy="1470724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374657"/>
          <p:cNvSpPr>
            <a:spLocks noGrp="1"/>
          </p:cNvSpPr>
          <p:nvPr>
            <p:ph type="title"/>
          </p:nvPr>
        </p:nvSpPr>
        <p:spPr>
          <a:xfrm>
            <a:off x="1150939" y="101600"/>
            <a:ext cx="5134532" cy="942975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/>
              <a:t>开发平台介绍</a:t>
            </a:r>
            <a:endParaRPr lang="zh-CN" altLang="en-US" dirty="0"/>
          </a:p>
        </p:txBody>
      </p:sp>
      <p:sp>
        <p:nvSpPr>
          <p:cNvPr id="24579" name="文本占位符 2374658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85000"/>
              </a:lnSpc>
            </a:pPr>
            <a:r>
              <a:rPr lang="zh-CN" altLang="en-US" dirty="0"/>
              <a:t>核心板资源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653" y="1988357"/>
            <a:ext cx="7780694" cy="3360711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374657"/>
          <p:cNvSpPr>
            <a:spLocks noGrp="1"/>
          </p:cNvSpPr>
          <p:nvPr>
            <p:ph type="title"/>
          </p:nvPr>
        </p:nvSpPr>
        <p:spPr>
          <a:xfrm>
            <a:off x="1150939" y="101600"/>
            <a:ext cx="5134532" cy="942975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/>
              <a:t>开发平台介绍</a:t>
            </a:r>
            <a:endParaRPr lang="zh-CN" altLang="en-US" dirty="0"/>
          </a:p>
        </p:txBody>
      </p:sp>
      <p:sp>
        <p:nvSpPr>
          <p:cNvPr id="24579" name="文本占位符 2374658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en-US" altLang="zh-CN" dirty="0"/>
              <a:t>EMMC </a:t>
            </a:r>
            <a:r>
              <a:rPr lang="zh-CN" altLang="en-US" dirty="0"/>
              <a:t>版核心板板载资源如下： </a:t>
            </a:r>
            <a:endParaRPr lang="zh-CN" altLang="en-US" sz="2000" dirty="0"/>
          </a:p>
          <a:p>
            <a:r>
              <a:rPr lang="en-US" altLang="zh-CN" sz="2800" dirty="0"/>
              <a:t>CPU</a:t>
            </a:r>
            <a:r>
              <a:rPr lang="zh-CN" altLang="en-US" sz="2800" dirty="0"/>
              <a:t>：</a:t>
            </a:r>
            <a:r>
              <a:rPr lang="en-US" altLang="zh-CN" sz="2800" dirty="0"/>
              <a:t>MCIMX6Y2CVM08AB</a:t>
            </a:r>
            <a:r>
              <a:rPr lang="zh-CN" altLang="en-US" sz="2800" dirty="0"/>
              <a:t>（工业级），</a:t>
            </a:r>
            <a:r>
              <a:rPr lang="en-US" altLang="zh-CN" sz="2800" dirty="0"/>
              <a:t>800MHz(</a:t>
            </a:r>
            <a:r>
              <a:rPr lang="zh-CN" altLang="en-US" sz="2800" dirty="0"/>
              <a:t>实际 </a:t>
            </a:r>
            <a:r>
              <a:rPr lang="en-US" altLang="zh-CN" sz="2800" dirty="0"/>
              <a:t>792MHz)</a:t>
            </a:r>
            <a:r>
              <a:rPr lang="zh-CN" altLang="en-US" sz="2800" dirty="0"/>
              <a:t>，</a:t>
            </a:r>
            <a:r>
              <a:rPr lang="en-US" altLang="zh-CN" sz="2800" dirty="0"/>
              <a:t>BGA289 </a:t>
            </a:r>
            <a:endParaRPr lang="zh-CN" altLang="en-US" sz="2800" dirty="0"/>
          </a:p>
          <a:p>
            <a:r>
              <a:rPr lang="zh-CN" altLang="en-US" sz="2800" dirty="0"/>
              <a:t>外扩 </a:t>
            </a:r>
            <a:r>
              <a:rPr lang="en-US" altLang="zh-CN" sz="2800" dirty="0"/>
              <a:t>DDR3L</a:t>
            </a:r>
            <a:r>
              <a:rPr lang="zh-CN" altLang="en-US" sz="2800" dirty="0"/>
              <a:t>：</a:t>
            </a:r>
            <a:r>
              <a:rPr lang="en-US" altLang="zh-CN" sz="2800" dirty="0"/>
              <a:t>NT5CC256M16EP-EK</a:t>
            </a:r>
            <a:r>
              <a:rPr lang="zh-CN" altLang="en-US" sz="2800" dirty="0"/>
              <a:t>，</a:t>
            </a:r>
            <a:r>
              <a:rPr lang="en-US" altLang="zh-CN" sz="2800" dirty="0"/>
              <a:t>512MB </a:t>
            </a:r>
            <a:r>
              <a:rPr lang="zh-CN" altLang="en-US" sz="2800" dirty="0"/>
              <a:t>字节，商业级。 </a:t>
            </a:r>
            <a:endParaRPr lang="zh-CN" altLang="en-US" sz="2800" dirty="0"/>
          </a:p>
          <a:p>
            <a:r>
              <a:rPr lang="en-US" altLang="zh-CN" sz="2800" dirty="0"/>
              <a:t>EMMC</a:t>
            </a:r>
            <a:r>
              <a:rPr lang="zh-CN" altLang="en-US" sz="2800" dirty="0"/>
              <a:t>：</a:t>
            </a:r>
            <a:r>
              <a:rPr lang="en-US" altLang="zh-CN" sz="2800" dirty="0"/>
              <a:t>KLM8G1GET</a:t>
            </a:r>
            <a:r>
              <a:rPr lang="zh-CN" altLang="en-US" sz="2800" dirty="0"/>
              <a:t>，这是一个 </a:t>
            </a:r>
            <a:r>
              <a:rPr lang="en-US" altLang="zh-CN" sz="2800" dirty="0"/>
              <a:t>8GB </a:t>
            </a:r>
            <a:r>
              <a:rPr lang="zh-CN" altLang="en-US" sz="2800" dirty="0"/>
              <a:t>的 </a:t>
            </a:r>
            <a:r>
              <a:rPr lang="en-US" altLang="zh-CN" sz="2800" dirty="0"/>
              <a:t>EMMC </a:t>
            </a:r>
            <a:r>
              <a:rPr lang="zh-CN" altLang="en-US" sz="2800" dirty="0"/>
              <a:t>芯片。 </a:t>
            </a:r>
            <a:endParaRPr lang="zh-CN" altLang="en-US" sz="2800" dirty="0"/>
          </a:p>
          <a:p>
            <a:r>
              <a:rPr lang="zh-CN" altLang="en-US" sz="2800" dirty="0"/>
              <a:t>两个 </a:t>
            </a:r>
            <a:r>
              <a:rPr lang="en-US" altLang="zh-CN" sz="2800" dirty="0"/>
              <a:t>2*30 </a:t>
            </a:r>
            <a:r>
              <a:rPr lang="zh-CN" altLang="en-US" sz="2800" dirty="0"/>
              <a:t>的防反插 </a:t>
            </a:r>
            <a:r>
              <a:rPr lang="en-US" altLang="zh-CN" sz="2800" dirty="0"/>
              <a:t>BTB </a:t>
            </a:r>
            <a:r>
              <a:rPr lang="zh-CN" altLang="en-US" sz="2800" dirty="0"/>
              <a:t>座，共引出 </a:t>
            </a:r>
            <a:r>
              <a:rPr lang="en-US" altLang="zh-CN" sz="2800" dirty="0"/>
              <a:t>120 PIN 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374657"/>
          <p:cNvSpPr>
            <a:spLocks noGrp="1"/>
          </p:cNvSpPr>
          <p:nvPr>
            <p:ph type="title"/>
          </p:nvPr>
        </p:nvSpPr>
        <p:spPr>
          <a:xfrm>
            <a:off x="1150939" y="101600"/>
            <a:ext cx="5134532" cy="942975"/>
          </a:xfrm>
        </p:spPr>
        <p:txBody>
          <a:bodyPr vert="horz" wrap="square" lIns="91440" tIns="45720" rIns="91440" bIns="45720" anchor="b" anchorCtr="0"/>
          <a:lstStyle/>
          <a:p>
            <a:r>
              <a:rPr lang="zh-CN" altLang="en-US" dirty="0"/>
              <a:t>部分硬件资源说明</a:t>
            </a:r>
            <a:endParaRPr lang="en-US" altLang="zh-CN" dirty="0"/>
          </a:p>
        </p:txBody>
      </p:sp>
      <p:sp>
        <p:nvSpPr>
          <p:cNvPr id="24579" name="文本占位符 2374658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marL="0" indent="0">
              <a:buNone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RS232/485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选择接口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开发板板载的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RS232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COM3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/485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选择接口（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JP1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），因为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RS485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基本上就是一个半双工的串口，为了节约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IO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，把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RS232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COM3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）和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RS485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共用一个串口，通过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JP1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来设置当前是使用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RS232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COM3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）还是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RS485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这样的设计还有一个好处。就是我们的开发板既可以充当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RS232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到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TTL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串口的转换，又可以充当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RS485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到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TTL485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的转换。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（注意，这里的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TTL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高电平是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3.3V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ransition spd="med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374657"/>
          <p:cNvSpPr>
            <a:spLocks noGrp="1"/>
          </p:cNvSpPr>
          <p:nvPr>
            <p:ph type="title"/>
          </p:nvPr>
        </p:nvSpPr>
        <p:spPr>
          <a:xfrm>
            <a:off x="1150939" y="101600"/>
            <a:ext cx="5134532" cy="942975"/>
          </a:xfrm>
        </p:spPr>
        <p:txBody>
          <a:bodyPr vert="horz" wrap="square" lIns="91440" tIns="45720" rIns="91440" bIns="45720" anchor="b" anchorCtr="0"/>
          <a:lstStyle/>
          <a:p>
            <a:r>
              <a:rPr lang="zh-CN" altLang="en-US" dirty="0"/>
              <a:t>部分硬件资源说明</a:t>
            </a:r>
            <a:endParaRPr lang="en-US" altLang="zh-CN" dirty="0"/>
          </a:p>
        </p:txBody>
      </p:sp>
      <p:sp>
        <p:nvSpPr>
          <p:cNvPr id="24579" name="文本占位符 2374658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marL="0" indent="0">
              <a:buNone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r>
              <a:rPr lang="en-US" altLang="zh-CN" b="1" dirty="0"/>
              <a:t>USB </a:t>
            </a:r>
            <a:r>
              <a:rPr lang="zh-CN" altLang="en-US" b="1" dirty="0"/>
              <a:t>串口</a:t>
            </a:r>
            <a:r>
              <a:rPr lang="en-US" altLang="zh-CN" b="1" dirty="0"/>
              <a:t>/</a:t>
            </a:r>
            <a:r>
              <a:rPr lang="zh-CN" altLang="en-US" b="1" dirty="0"/>
              <a:t>串口</a:t>
            </a:r>
            <a:r>
              <a:rPr lang="en-US" altLang="zh-CN" b="1" dirty="0"/>
              <a:t>1 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dirty="0"/>
              <a:t>    这是 </a:t>
            </a:r>
            <a:r>
              <a:rPr lang="en-US" altLang="zh-CN" dirty="0"/>
              <a:t>USB </a:t>
            </a:r>
            <a:r>
              <a:rPr lang="zh-CN" altLang="en-US" dirty="0"/>
              <a:t>串口同 </a:t>
            </a:r>
            <a:r>
              <a:rPr lang="en-US" altLang="zh-CN" dirty="0"/>
              <a:t>I.MX6U </a:t>
            </a:r>
            <a:r>
              <a:rPr lang="zh-CN" altLang="en-US" dirty="0"/>
              <a:t>的串口 </a:t>
            </a:r>
            <a:r>
              <a:rPr lang="en-US" altLang="zh-CN" dirty="0"/>
              <a:t>1 </a:t>
            </a:r>
            <a:r>
              <a:rPr lang="zh-CN" altLang="en-US" dirty="0"/>
              <a:t>进行连接的接口（</a:t>
            </a:r>
            <a:r>
              <a:rPr lang="en-US" altLang="zh-CN" dirty="0"/>
              <a:t>JP5</a:t>
            </a:r>
            <a:r>
              <a:rPr lang="zh-CN" altLang="en-US" dirty="0"/>
              <a:t>），标号 </a:t>
            </a:r>
            <a:r>
              <a:rPr lang="en-US" altLang="zh-CN" dirty="0"/>
              <a:t>RXD </a:t>
            </a:r>
            <a:r>
              <a:rPr lang="zh-CN" altLang="en-US" dirty="0"/>
              <a:t>和 </a:t>
            </a:r>
            <a:r>
              <a:rPr lang="en-US" altLang="zh-CN" dirty="0"/>
              <a:t>TXD </a:t>
            </a:r>
            <a:r>
              <a:rPr lang="zh-CN" altLang="en-US" dirty="0"/>
              <a:t>是 </a:t>
            </a:r>
            <a:r>
              <a:rPr lang="en-US" altLang="zh-CN" dirty="0"/>
              <a:t>USB </a:t>
            </a:r>
            <a:r>
              <a:rPr lang="zh-CN" altLang="en-US" dirty="0"/>
              <a:t>转串口的 </a:t>
            </a:r>
            <a:r>
              <a:rPr lang="en-US" altLang="zh-CN" dirty="0"/>
              <a:t>2 </a:t>
            </a:r>
            <a:r>
              <a:rPr lang="zh-CN" altLang="en-US" dirty="0"/>
              <a:t>个数据口（对 </a:t>
            </a:r>
            <a:r>
              <a:rPr lang="en-US" altLang="zh-CN" dirty="0"/>
              <a:t>CH340C </a:t>
            </a:r>
            <a:r>
              <a:rPr lang="zh-CN" altLang="en-US" dirty="0"/>
              <a:t>来说），而 </a:t>
            </a:r>
            <a:r>
              <a:rPr lang="en-US" altLang="zh-CN" dirty="0"/>
              <a:t>U1_TX(TXD)</a:t>
            </a:r>
            <a:r>
              <a:rPr lang="zh-CN" altLang="en-US" dirty="0"/>
              <a:t>和 </a:t>
            </a:r>
            <a:r>
              <a:rPr lang="en-US" altLang="zh-CN" dirty="0"/>
              <a:t>U1_RX(RXD)</a:t>
            </a:r>
            <a:r>
              <a:rPr lang="zh-CN" altLang="en-US" dirty="0"/>
              <a:t>则是 </a:t>
            </a:r>
            <a:r>
              <a:rPr lang="en-US" altLang="zh-CN" dirty="0"/>
              <a:t>I.MX6U </a:t>
            </a:r>
            <a:r>
              <a:rPr lang="zh-CN" altLang="en-US" dirty="0"/>
              <a:t>串口 </a:t>
            </a:r>
            <a:r>
              <a:rPr lang="en-US" altLang="zh-CN" dirty="0"/>
              <a:t>1 </a:t>
            </a:r>
            <a:r>
              <a:rPr lang="zh-CN" altLang="en-US" dirty="0"/>
              <a:t>的两个数据口。他们通过跳线帽对接，就可以连接在一起了，从而实现 </a:t>
            </a:r>
            <a:r>
              <a:rPr lang="en-US" altLang="zh-CN" dirty="0"/>
              <a:t>I.MX6U </a:t>
            </a:r>
            <a:r>
              <a:rPr lang="zh-CN" altLang="en-US" dirty="0"/>
              <a:t>的串口通信。 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ransition spd="med">
    <p:random/>
  </p:transition>
</p:sld>
</file>

<file path=ppt/tags/tag1.xml><?xml version="1.0" encoding="utf-8"?>
<p:tagLst xmlns:p="http://schemas.openxmlformats.org/presentationml/2006/main">
  <p:tag name="COMMONDATA" val="eyJoZGlkIjoiZjM5MTRlZmRhMmVlNDBjNmYzMDIyNjZlODQxOGFiZmIifQ=="/>
</p:tagLst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0"/>
      </a:accent5>
      <a:accent6>
        <a:srgbClr val="E5B900"/>
      </a:accent6>
      <a:hlink>
        <a:srgbClr val="FF0000"/>
      </a:hlink>
      <a:folHlink>
        <a:srgbClr val="3333CC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0</TotalTime>
  <Words>7948</Words>
  <Application>WPS 演示</Application>
  <PresentationFormat>全屏显示(4:3)</PresentationFormat>
  <Paragraphs>416</Paragraphs>
  <Slides>50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4" baseType="lpstr">
      <vt:lpstr>Arial</vt:lpstr>
      <vt:lpstr>宋体</vt:lpstr>
      <vt:lpstr>Wingdings</vt:lpstr>
      <vt:lpstr>Times New Roman</vt:lpstr>
      <vt:lpstr>Tahoma</vt:lpstr>
      <vt:lpstr>华文琥珀</vt:lpstr>
      <vt:lpstr>黑体</vt:lpstr>
      <vt:lpstr>Symbol</vt:lpstr>
      <vt:lpstr>华文楷体</vt:lpstr>
      <vt:lpstr>微软雅黑</vt:lpstr>
      <vt:lpstr>Arial Unicode MS</vt:lpstr>
      <vt:lpstr>Calibri</vt:lpstr>
      <vt:lpstr>Arial</vt:lpstr>
      <vt:lpstr>Blends</vt:lpstr>
      <vt:lpstr>PowerPoint 演示文稿</vt:lpstr>
      <vt:lpstr>PowerPoint 演示文稿</vt:lpstr>
      <vt:lpstr>开发平台介绍</vt:lpstr>
      <vt:lpstr>开发平台介绍</vt:lpstr>
      <vt:lpstr>开发平台介绍</vt:lpstr>
      <vt:lpstr>开发平台介绍</vt:lpstr>
      <vt:lpstr>开发平台介绍</vt:lpstr>
      <vt:lpstr>部分硬件资源说明</vt:lpstr>
      <vt:lpstr>部分硬件资源说明</vt:lpstr>
      <vt:lpstr>部分硬件资源说明</vt:lpstr>
      <vt:lpstr>部分硬件资源说明</vt:lpstr>
      <vt:lpstr>部分硬件资源说明</vt:lpstr>
      <vt:lpstr>开发板的裸机例程</vt:lpstr>
      <vt:lpstr>开发板使用注意事项</vt:lpstr>
      <vt:lpstr>PowerPoint 演示文稿</vt:lpstr>
      <vt:lpstr>Cortex-A7 MPCore 简介</vt:lpstr>
      <vt:lpstr>Cortex-A7 MPCore 简介</vt:lpstr>
      <vt:lpstr>Cortex-A7 MPCore 简介</vt:lpstr>
      <vt:lpstr>Cortex-A 处理器运行模型</vt:lpstr>
      <vt:lpstr>Cortex-A7 MPCore 简介</vt:lpstr>
      <vt:lpstr>Cortex-A 寄存器组</vt:lpstr>
      <vt:lpstr>Cortex-A 寄存器组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Cortex-A 寄存器组</vt:lpstr>
      <vt:lpstr>PowerPoint 演示文稿</vt:lpstr>
      <vt:lpstr>I.MX6U启动方式</vt:lpstr>
      <vt:lpstr>启动方式选择</vt:lpstr>
      <vt:lpstr>启动方式选择</vt:lpstr>
      <vt:lpstr>PowerPoint 演示文稿</vt:lpstr>
      <vt:lpstr>为什么我们要先学习裸机开发</vt:lpstr>
      <vt:lpstr>STM32的GPIO初始化步骤</vt:lpstr>
      <vt:lpstr>I.MX6U的GPIO初始化步骤</vt:lpstr>
      <vt:lpstr>硬件原理分析（驱动LED灯）</vt:lpstr>
      <vt:lpstr>实验程序编写</vt:lpstr>
      <vt:lpstr>实验程序编写</vt:lpstr>
      <vt:lpstr>实验程序编写</vt:lpstr>
      <vt:lpstr>实验程序编写</vt:lpstr>
      <vt:lpstr>实验程序编写</vt:lpstr>
      <vt:lpstr>实验程序编写</vt:lpstr>
      <vt:lpstr>实验程序编写</vt:lpstr>
      <vt:lpstr>实验程序编写</vt:lpstr>
      <vt:lpstr>实验程序编写</vt:lpstr>
      <vt:lpstr>实验程序编写</vt:lpstr>
      <vt:lpstr>实验程序编写</vt:lpstr>
      <vt:lpstr>实验程序编写</vt:lpstr>
      <vt:lpstr>作业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2017</cp:lastModifiedBy>
  <cp:revision>592</cp:revision>
  <dcterms:created xsi:type="dcterms:W3CDTF">2001-06-18T05:13:00Z</dcterms:created>
  <dcterms:modified xsi:type="dcterms:W3CDTF">2025-03-02T03:15:42Z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2052-12.1.0.18912</vt:lpwstr>
  </property>
  <property fmtid="{D5CDD505-2E9C-101B-9397-08002B2CF9AE}" pid="3" name="ICV">
    <vt:lpwstr>36BA1F9269DB4375BD4E9F345B87FA27</vt:lpwstr>
  </property>
</Properties>
</file>